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302" r:id="rId5"/>
    <p:sldId id="303" r:id="rId6"/>
    <p:sldId id="304" r:id="rId7"/>
    <p:sldId id="305" r:id="rId8"/>
    <p:sldId id="313" r:id="rId9"/>
    <p:sldId id="329" r:id="rId10"/>
    <p:sldId id="317" r:id="rId11"/>
    <p:sldId id="310" r:id="rId12"/>
    <p:sldId id="262" r:id="rId13"/>
    <p:sldId id="318" r:id="rId14"/>
    <p:sldId id="321" r:id="rId15"/>
    <p:sldId id="330" r:id="rId16"/>
    <p:sldId id="295" r:id="rId17"/>
    <p:sldId id="319" r:id="rId18"/>
    <p:sldId id="322" r:id="rId19"/>
    <p:sldId id="327" r:id="rId20"/>
    <p:sldId id="264" r:id="rId21"/>
    <p:sldId id="266" r:id="rId22"/>
    <p:sldId id="296" r:id="rId23"/>
    <p:sldId id="297" r:id="rId24"/>
    <p:sldId id="328" r:id="rId25"/>
    <p:sldId id="325" r:id="rId26"/>
    <p:sldId id="291" r:id="rId27"/>
    <p:sldId id="273" r:id="rId28"/>
    <p:sldId id="324" r:id="rId29"/>
    <p:sldId id="331" r:id="rId30"/>
    <p:sldId id="457" r:id="rId31"/>
    <p:sldId id="333" r:id="rId32"/>
    <p:sldId id="334" r:id="rId33"/>
    <p:sldId id="285" r:id="rId34"/>
    <p:sldId id="335" r:id="rId35"/>
    <p:sldId id="292" r:id="rId36"/>
    <p:sldId id="293" r:id="rId37"/>
    <p:sldId id="336" r:id="rId38"/>
    <p:sldId id="454" r:id="rId39"/>
    <p:sldId id="398" r:id="rId40"/>
    <p:sldId id="400" r:id="rId41"/>
    <p:sldId id="403" r:id="rId42"/>
    <p:sldId id="404" r:id="rId43"/>
    <p:sldId id="405" r:id="rId44"/>
    <p:sldId id="407" r:id="rId45"/>
    <p:sldId id="408" r:id="rId46"/>
    <p:sldId id="412" r:id="rId47"/>
    <p:sldId id="409" r:id="rId48"/>
    <p:sldId id="410" r:id="rId49"/>
    <p:sldId id="413" r:id="rId50"/>
    <p:sldId id="414" r:id="rId51"/>
    <p:sldId id="415" r:id="rId52"/>
    <p:sldId id="416" r:id="rId53"/>
    <p:sldId id="420" r:id="rId54"/>
    <p:sldId id="421" r:id="rId55"/>
    <p:sldId id="426" r:id="rId56"/>
    <p:sldId id="451" r:id="rId57"/>
    <p:sldId id="423" r:id="rId58"/>
    <p:sldId id="425" r:id="rId59"/>
    <p:sldId id="427" r:id="rId60"/>
    <p:sldId id="428" r:id="rId61"/>
    <p:sldId id="437" r:id="rId62"/>
    <p:sldId id="438" r:id="rId63"/>
    <p:sldId id="439" r:id="rId64"/>
    <p:sldId id="354" r:id="rId65"/>
    <p:sldId id="357" r:id="rId66"/>
    <p:sldId id="455" r:id="rId67"/>
    <p:sldId id="452" r:id="rId68"/>
    <p:sldId id="450" r:id="rId69"/>
    <p:sldId id="444" r:id="rId70"/>
    <p:sldId id="456" r:id="rId71"/>
    <p:sldId id="332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F6DDF9-8A9F-48C9-9CD6-CFBB1E91AF38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6220A0B-52F5-4CC0-9861-75EC26E5C757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8487FB64-E76F-40A2-BC8B-FC0A407F7472}" type="parTrans" cxnId="{CC59FD33-CD85-451B-AAD6-0E357BB92DCE}">
      <dgm:prSet/>
      <dgm:spPr/>
      <dgm:t>
        <a:bodyPr/>
        <a:lstStyle/>
        <a:p>
          <a:endParaRPr lang="en-US"/>
        </a:p>
      </dgm:t>
    </dgm:pt>
    <dgm:pt modelId="{B4DD8809-F524-4E20-AAD5-6D4491D4EAED}" type="sibTrans" cxnId="{CC59FD33-CD85-451B-AAD6-0E357BB92DCE}">
      <dgm:prSet/>
      <dgm:spPr/>
      <dgm:t>
        <a:bodyPr/>
        <a:lstStyle/>
        <a:p>
          <a:endParaRPr lang="en-US"/>
        </a:p>
      </dgm:t>
    </dgm:pt>
    <dgm:pt modelId="{645556A2-CED9-4362-A5A4-5804B17A210F}">
      <dgm:prSet phldrT="[Text]" custT="1"/>
      <dgm:spPr/>
      <dgm:t>
        <a:bodyPr/>
        <a:lstStyle/>
        <a:p>
          <a:r>
            <a:rPr lang="en-US" sz="4400" b="1" i="0" dirty="0">
              <a:solidFill>
                <a:srgbClr val="232323"/>
              </a:solidFill>
              <a:effectLst/>
              <a:latin typeface="Arial" panose="020B0604020202020204" pitchFamily="34" charset="0"/>
            </a:rPr>
            <a:t>Race: black patients </a:t>
          </a:r>
          <a:endParaRPr lang="en-US" sz="4400" b="1" dirty="0"/>
        </a:p>
      </dgm:t>
    </dgm:pt>
    <dgm:pt modelId="{7088F731-180E-4E68-AA61-C866F598D11D}" type="parTrans" cxnId="{04B74A4D-E919-43BD-B48D-26F74C3F0BE2}">
      <dgm:prSet/>
      <dgm:spPr/>
      <dgm:t>
        <a:bodyPr/>
        <a:lstStyle/>
        <a:p>
          <a:endParaRPr lang="en-US"/>
        </a:p>
      </dgm:t>
    </dgm:pt>
    <dgm:pt modelId="{D97D471D-5B14-404B-B175-E1F3C19649CF}" type="sibTrans" cxnId="{04B74A4D-E919-43BD-B48D-26F74C3F0BE2}">
      <dgm:prSet/>
      <dgm:spPr/>
      <dgm:t>
        <a:bodyPr/>
        <a:lstStyle/>
        <a:p>
          <a:endParaRPr lang="en-US"/>
        </a:p>
      </dgm:t>
    </dgm:pt>
    <dgm:pt modelId="{AA56E251-56DE-49FC-9C5D-8B9BB5827D75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91297E6B-303A-4AAD-9623-960165A39F52}" type="parTrans" cxnId="{27449EF3-39EC-41E1-AC3E-5F44FC75BD86}">
      <dgm:prSet/>
      <dgm:spPr/>
      <dgm:t>
        <a:bodyPr/>
        <a:lstStyle/>
        <a:p>
          <a:endParaRPr lang="en-US"/>
        </a:p>
      </dgm:t>
    </dgm:pt>
    <dgm:pt modelId="{95F994D6-B595-49F7-BF46-D8B99673EBF4}" type="sibTrans" cxnId="{27449EF3-39EC-41E1-AC3E-5F44FC75BD86}">
      <dgm:prSet/>
      <dgm:spPr/>
      <dgm:t>
        <a:bodyPr/>
        <a:lstStyle/>
        <a:p>
          <a:endParaRPr lang="en-US"/>
        </a:p>
      </dgm:t>
    </dgm:pt>
    <dgm:pt modelId="{8CD77656-31FB-40C6-85AA-5874AC0FEB28}">
      <dgm:prSet phldrT="[Text]" custT="1"/>
      <dgm:spPr/>
      <dgm:t>
        <a:bodyPr/>
        <a:lstStyle/>
        <a:p>
          <a:r>
            <a:rPr lang="en-US" sz="4400" b="1" i="0" dirty="0" err="1">
              <a:solidFill>
                <a:srgbClr val="232323"/>
              </a:solidFill>
              <a:effectLst/>
              <a:latin typeface="Arial" panose="020B0604020202020204" pitchFamily="34" charset="0"/>
            </a:rPr>
            <a:t>Age:Older</a:t>
          </a:r>
          <a:r>
            <a:rPr lang="en-US" sz="4400" b="1" i="0" dirty="0">
              <a:solidFill>
                <a:srgbClr val="232323"/>
              </a:solidFill>
              <a:effectLst/>
              <a:latin typeface="Arial" panose="020B0604020202020204" pitchFamily="34" charset="0"/>
            </a:rPr>
            <a:t> patients</a:t>
          </a:r>
          <a:endParaRPr lang="en-US" sz="4400" b="1" dirty="0"/>
        </a:p>
      </dgm:t>
    </dgm:pt>
    <dgm:pt modelId="{A897467D-FDF8-4126-AB80-A745410F5B50}" type="parTrans" cxnId="{27C62BAD-4881-4242-9C0F-2FC1199D6765}">
      <dgm:prSet/>
      <dgm:spPr/>
      <dgm:t>
        <a:bodyPr/>
        <a:lstStyle/>
        <a:p>
          <a:endParaRPr lang="en-US"/>
        </a:p>
      </dgm:t>
    </dgm:pt>
    <dgm:pt modelId="{885D4FDB-04A3-4070-B180-F7825554C479}" type="sibTrans" cxnId="{27C62BAD-4881-4242-9C0F-2FC1199D6765}">
      <dgm:prSet/>
      <dgm:spPr/>
      <dgm:t>
        <a:bodyPr/>
        <a:lstStyle/>
        <a:p>
          <a:endParaRPr lang="en-US"/>
        </a:p>
      </dgm:t>
    </dgm:pt>
    <dgm:pt modelId="{4B9F6AF3-6376-4187-9BB1-889AFFAEA1F4}" type="pres">
      <dgm:prSet presAssocID="{BDF6DDF9-8A9F-48C9-9CD6-CFBB1E91AF38}" presName="Name0" presStyleCnt="0">
        <dgm:presLayoutVars>
          <dgm:dir/>
          <dgm:animLvl val="lvl"/>
          <dgm:resizeHandles val="exact"/>
        </dgm:presLayoutVars>
      </dgm:prSet>
      <dgm:spPr/>
    </dgm:pt>
    <dgm:pt modelId="{9CA940D2-D2B3-4DD7-80A7-D4D346D4A292}" type="pres">
      <dgm:prSet presAssocID="{96220A0B-52F5-4CC0-9861-75EC26E5C757}" presName="linNode" presStyleCnt="0"/>
      <dgm:spPr/>
    </dgm:pt>
    <dgm:pt modelId="{C0BA1012-0A58-41A0-8974-6835F4E06009}" type="pres">
      <dgm:prSet presAssocID="{96220A0B-52F5-4CC0-9861-75EC26E5C757}" presName="parTx" presStyleLbl="revTx" presStyleIdx="0" presStyleCnt="2">
        <dgm:presLayoutVars>
          <dgm:chMax val="1"/>
          <dgm:bulletEnabled val="1"/>
        </dgm:presLayoutVars>
      </dgm:prSet>
      <dgm:spPr/>
    </dgm:pt>
    <dgm:pt modelId="{418A81C6-6B15-4F72-9139-270FA1646677}" type="pres">
      <dgm:prSet presAssocID="{96220A0B-52F5-4CC0-9861-75EC26E5C757}" presName="bracket" presStyleLbl="parChTrans1D1" presStyleIdx="0" presStyleCnt="2"/>
      <dgm:spPr/>
    </dgm:pt>
    <dgm:pt modelId="{1A1974F8-665E-4900-9281-22D6DE6D7167}" type="pres">
      <dgm:prSet presAssocID="{96220A0B-52F5-4CC0-9861-75EC26E5C757}" presName="spH" presStyleCnt="0"/>
      <dgm:spPr/>
    </dgm:pt>
    <dgm:pt modelId="{4C48FBCC-AC62-4925-AD40-204CC7513746}" type="pres">
      <dgm:prSet presAssocID="{96220A0B-52F5-4CC0-9861-75EC26E5C757}" presName="desTx" presStyleLbl="node1" presStyleIdx="0" presStyleCnt="2" custScaleX="192342">
        <dgm:presLayoutVars>
          <dgm:bulletEnabled val="1"/>
        </dgm:presLayoutVars>
      </dgm:prSet>
      <dgm:spPr/>
    </dgm:pt>
    <dgm:pt modelId="{F1CB2302-9777-4F6A-A453-FCFF11D507F0}" type="pres">
      <dgm:prSet presAssocID="{B4DD8809-F524-4E20-AAD5-6D4491D4EAED}" presName="spV" presStyleCnt="0"/>
      <dgm:spPr/>
    </dgm:pt>
    <dgm:pt modelId="{858507F0-69CB-49F3-93CB-7186748DA37A}" type="pres">
      <dgm:prSet presAssocID="{AA56E251-56DE-49FC-9C5D-8B9BB5827D75}" presName="linNode" presStyleCnt="0"/>
      <dgm:spPr/>
    </dgm:pt>
    <dgm:pt modelId="{C9627CEF-68B3-4D3D-A622-7450EFF2E3AC}" type="pres">
      <dgm:prSet presAssocID="{AA56E251-56DE-49FC-9C5D-8B9BB5827D75}" presName="parTx" presStyleLbl="revTx" presStyleIdx="1" presStyleCnt="2">
        <dgm:presLayoutVars>
          <dgm:chMax val="1"/>
          <dgm:bulletEnabled val="1"/>
        </dgm:presLayoutVars>
      </dgm:prSet>
      <dgm:spPr/>
    </dgm:pt>
    <dgm:pt modelId="{DDD55F65-DB3B-4323-8725-85B5BC82ADC0}" type="pres">
      <dgm:prSet presAssocID="{AA56E251-56DE-49FC-9C5D-8B9BB5827D75}" presName="bracket" presStyleLbl="parChTrans1D1" presStyleIdx="1" presStyleCnt="2"/>
      <dgm:spPr/>
    </dgm:pt>
    <dgm:pt modelId="{00285330-C755-4851-963E-1ACFFD59AF41}" type="pres">
      <dgm:prSet presAssocID="{AA56E251-56DE-49FC-9C5D-8B9BB5827D75}" presName="spH" presStyleCnt="0"/>
      <dgm:spPr/>
    </dgm:pt>
    <dgm:pt modelId="{C7A4A645-E729-49DC-8DF3-894DBB29BAA5}" type="pres">
      <dgm:prSet presAssocID="{AA56E251-56DE-49FC-9C5D-8B9BB5827D75}" presName="desTx" presStyleLbl="node1" presStyleIdx="1" presStyleCnt="2" custScaleX="136452">
        <dgm:presLayoutVars>
          <dgm:bulletEnabled val="1"/>
        </dgm:presLayoutVars>
      </dgm:prSet>
      <dgm:spPr/>
    </dgm:pt>
  </dgm:ptLst>
  <dgm:cxnLst>
    <dgm:cxn modelId="{AC689E11-F8A2-4984-BEE8-3E274186115C}" type="presOf" srcId="{BDF6DDF9-8A9F-48C9-9CD6-CFBB1E91AF38}" destId="{4B9F6AF3-6376-4187-9BB1-889AFFAEA1F4}" srcOrd="0" destOrd="0" presId="urn:diagrams.loki3.com/BracketList"/>
    <dgm:cxn modelId="{371B6231-FB66-4E7F-AC8B-E9C19343022A}" type="presOf" srcId="{8CD77656-31FB-40C6-85AA-5874AC0FEB28}" destId="{C7A4A645-E729-49DC-8DF3-894DBB29BAA5}" srcOrd="0" destOrd="0" presId="urn:diagrams.loki3.com/BracketList"/>
    <dgm:cxn modelId="{CC59FD33-CD85-451B-AAD6-0E357BB92DCE}" srcId="{BDF6DDF9-8A9F-48C9-9CD6-CFBB1E91AF38}" destId="{96220A0B-52F5-4CC0-9861-75EC26E5C757}" srcOrd="0" destOrd="0" parTransId="{8487FB64-E76F-40A2-BC8B-FC0A407F7472}" sibTransId="{B4DD8809-F524-4E20-AAD5-6D4491D4EAED}"/>
    <dgm:cxn modelId="{6D11B34C-E16A-4A93-B405-482B7926FA56}" type="presOf" srcId="{AA56E251-56DE-49FC-9C5D-8B9BB5827D75}" destId="{C9627CEF-68B3-4D3D-A622-7450EFF2E3AC}" srcOrd="0" destOrd="0" presId="urn:diagrams.loki3.com/BracketList"/>
    <dgm:cxn modelId="{04B74A4D-E919-43BD-B48D-26F74C3F0BE2}" srcId="{96220A0B-52F5-4CC0-9861-75EC26E5C757}" destId="{645556A2-CED9-4362-A5A4-5804B17A210F}" srcOrd="0" destOrd="0" parTransId="{7088F731-180E-4E68-AA61-C866F598D11D}" sibTransId="{D97D471D-5B14-404B-B175-E1F3C19649CF}"/>
    <dgm:cxn modelId="{9377C38A-E3C5-40A1-8E21-39DFD67BD23F}" type="presOf" srcId="{96220A0B-52F5-4CC0-9861-75EC26E5C757}" destId="{C0BA1012-0A58-41A0-8974-6835F4E06009}" srcOrd="0" destOrd="0" presId="urn:diagrams.loki3.com/BracketList"/>
    <dgm:cxn modelId="{27C62BAD-4881-4242-9C0F-2FC1199D6765}" srcId="{AA56E251-56DE-49FC-9C5D-8B9BB5827D75}" destId="{8CD77656-31FB-40C6-85AA-5874AC0FEB28}" srcOrd="0" destOrd="0" parTransId="{A897467D-FDF8-4126-AB80-A745410F5B50}" sibTransId="{885D4FDB-04A3-4070-B180-F7825554C479}"/>
    <dgm:cxn modelId="{27449EF3-39EC-41E1-AC3E-5F44FC75BD86}" srcId="{BDF6DDF9-8A9F-48C9-9CD6-CFBB1E91AF38}" destId="{AA56E251-56DE-49FC-9C5D-8B9BB5827D75}" srcOrd="1" destOrd="0" parTransId="{91297E6B-303A-4AAD-9623-960165A39F52}" sibTransId="{95F994D6-B595-49F7-BF46-D8B99673EBF4}"/>
    <dgm:cxn modelId="{8BE2D5F8-3803-4635-9731-A361F03AB58D}" type="presOf" srcId="{645556A2-CED9-4362-A5A4-5804B17A210F}" destId="{4C48FBCC-AC62-4925-AD40-204CC7513746}" srcOrd="0" destOrd="0" presId="urn:diagrams.loki3.com/BracketList"/>
    <dgm:cxn modelId="{CEC39ADA-4DA1-4DDA-B78A-70E0E26EEE8B}" type="presParOf" srcId="{4B9F6AF3-6376-4187-9BB1-889AFFAEA1F4}" destId="{9CA940D2-D2B3-4DD7-80A7-D4D346D4A292}" srcOrd="0" destOrd="0" presId="urn:diagrams.loki3.com/BracketList"/>
    <dgm:cxn modelId="{20B086A6-BD5D-4BA1-B0E0-6A8B01A191AD}" type="presParOf" srcId="{9CA940D2-D2B3-4DD7-80A7-D4D346D4A292}" destId="{C0BA1012-0A58-41A0-8974-6835F4E06009}" srcOrd="0" destOrd="0" presId="urn:diagrams.loki3.com/BracketList"/>
    <dgm:cxn modelId="{73CE6A10-6B1D-4268-BAAE-35E2A037861C}" type="presParOf" srcId="{9CA940D2-D2B3-4DD7-80A7-D4D346D4A292}" destId="{418A81C6-6B15-4F72-9139-270FA1646677}" srcOrd="1" destOrd="0" presId="urn:diagrams.loki3.com/BracketList"/>
    <dgm:cxn modelId="{3C2F9D18-D477-4455-809C-77895B0DA2A7}" type="presParOf" srcId="{9CA940D2-D2B3-4DD7-80A7-D4D346D4A292}" destId="{1A1974F8-665E-4900-9281-22D6DE6D7167}" srcOrd="2" destOrd="0" presId="urn:diagrams.loki3.com/BracketList"/>
    <dgm:cxn modelId="{C1081B7A-4382-48B0-8435-D799198676C0}" type="presParOf" srcId="{9CA940D2-D2B3-4DD7-80A7-D4D346D4A292}" destId="{4C48FBCC-AC62-4925-AD40-204CC7513746}" srcOrd="3" destOrd="0" presId="urn:diagrams.loki3.com/BracketList"/>
    <dgm:cxn modelId="{0B83D876-18C3-4155-B9F4-57FEB6978747}" type="presParOf" srcId="{4B9F6AF3-6376-4187-9BB1-889AFFAEA1F4}" destId="{F1CB2302-9777-4F6A-A453-FCFF11D507F0}" srcOrd="1" destOrd="0" presId="urn:diagrams.loki3.com/BracketList"/>
    <dgm:cxn modelId="{485707AF-2E64-49C9-B55C-F95E993F7065}" type="presParOf" srcId="{4B9F6AF3-6376-4187-9BB1-889AFFAEA1F4}" destId="{858507F0-69CB-49F3-93CB-7186748DA37A}" srcOrd="2" destOrd="0" presId="urn:diagrams.loki3.com/BracketList"/>
    <dgm:cxn modelId="{22AC2B9A-504B-4643-9A81-5D1E4136CA67}" type="presParOf" srcId="{858507F0-69CB-49F3-93CB-7186748DA37A}" destId="{C9627CEF-68B3-4D3D-A622-7450EFF2E3AC}" srcOrd="0" destOrd="0" presId="urn:diagrams.loki3.com/BracketList"/>
    <dgm:cxn modelId="{7CF8ADEA-A587-47E6-8C8A-FA4C4EB0DA47}" type="presParOf" srcId="{858507F0-69CB-49F3-93CB-7186748DA37A}" destId="{DDD55F65-DB3B-4323-8725-85B5BC82ADC0}" srcOrd="1" destOrd="0" presId="urn:diagrams.loki3.com/BracketList"/>
    <dgm:cxn modelId="{582569C5-A64A-467B-BAE6-55F808027B03}" type="presParOf" srcId="{858507F0-69CB-49F3-93CB-7186748DA37A}" destId="{00285330-C755-4851-963E-1ACFFD59AF41}" srcOrd="2" destOrd="0" presId="urn:diagrams.loki3.com/BracketList"/>
    <dgm:cxn modelId="{35271660-8E71-4472-BBAB-AB831FA33DE6}" type="presParOf" srcId="{858507F0-69CB-49F3-93CB-7186748DA37A}" destId="{C7A4A645-E729-49DC-8DF3-894DBB29BAA5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2D24B9-03B5-4538-81D9-DE1D70D338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7E8B21-15A5-4909-8705-C380FB769D83}">
      <dgm:prSet phldrT="[Text]" custT="1"/>
      <dgm:spPr/>
      <dgm:t>
        <a:bodyPr/>
        <a:lstStyle/>
        <a:p>
          <a:pPr algn="ctr"/>
          <a:r>
            <a:rPr lang="en-US" sz="3600" dirty="0"/>
            <a:t>Hypertensive emergency</a:t>
          </a:r>
        </a:p>
      </dgm:t>
    </dgm:pt>
    <dgm:pt modelId="{57E290E5-1E34-4DF9-BF88-427288711C57}" type="parTrans" cxnId="{46112A1E-4E72-4D0B-83E7-FBE08EE4DA05}">
      <dgm:prSet/>
      <dgm:spPr/>
      <dgm:t>
        <a:bodyPr/>
        <a:lstStyle/>
        <a:p>
          <a:endParaRPr lang="en-US"/>
        </a:p>
      </dgm:t>
    </dgm:pt>
    <dgm:pt modelId="{5E20363D-6EA4-4FF0-90CC-F8A824E82F5F}" type="sibTrans" cxnId="{46112A1E-4E72-4D0B-83E7-FBE08EE4DA05}">
      <dgm:prSet/>
      <dgm:spPr/>
      <dgm:t>
        <a:bodyPr/>
        <a:lstStyle/>
        <a:p>
          <a:endParaRPr lang="en-US"/>
        </a:p>
      </dgm:t>
    </dgm:pt>
    <dgm:pt modelId="{394EE681-6C01-4B0B-8ED3-6E41B3DB175D}">
      <dgm:prSet phldrT="[Text]" custT="1"/>
      <dgm:spPr/>
      <dgm:t>
        <a:bodyPr/>
        <a:lstStyle/>
        <a:p>
          <a:r>
            <a:rPr lang="en-US" sz="2400" dirty="0"/>
            <a:t>elevations in BP </a:t>
          </a:r>
          <a:r>
            <a:rPr lang="en-US" sz="2400" b="1" dirty="0">
              <a:solidFill>
                <a:srgbClr val="7030A0"/>
              </a:solidFill>
            </a:rPr>
            <a:t>(&gt;180/120 mm Hg</a:t>
          </a:r>
          <a:r>
            <a:rPr lang="en-US" sz="2400" dirty="0"/>
            <a:t>) associated </a:t>
          </a:r>
          <a:r>
            <a:rPr lang="en-US" sz="2400" b="1" dirty="0">
              <a:solidFill>
                <a:srgbClr val="C00000"/>
              </a:solidFill>
            </a:rPr>
            <a:t>with</a:t>
          </a:r>
          <a:r>
            <a:rPr lang="en-US" sz="2400" dirty="0"/>
            <a:t> evidence of new or worsening target organ damage</a:t>
          </a:r>
        </a:p>
      </dgm:t>
    </dgm:pt>
    <dgm:pt modelId="{96216CC2-2926-4CDC-A3A2-E83231B43DAC}" type="parTrans" cxnId="{61164C92-F81D-4A73-951A-07AA5D0D9CAA}">
      <dgm:prSet/>
      <dgm:spPr/>
      <dgm:t>
        <a:bodyPr/>
        <a:lstStyle/>
        <a:p>
          <a:endParaRPr lang="en-US"/>
        </a:p>
      </dgm:t>
    </dgm:pt>
    <dgm:pt modelId="{6BCAC374-A73F-4802-85AC-1B9F00F67F55}" type="sibTrans" cxnId="{61164C92-F81D-4A73-951A-07AA5D0D9CAA}">
      <dgm:prSet/>
      <dgm:spPr/>
      <dgm:t>
        <a:bodyPr/>
        <a:lstStyle/>
        <a:p>
          <a:endParaRPr lang="en-US"/>
        </a:p>
      </dgm:t>
    </dgm:pt>
    <dgm:pt modelId="{A23C4CF2-0D6C-4998-AE55-259D2D016217}">
      <dgm:prSet phldrT="[Text]" custT="1"/>
      <dgm:spPr/>
      <dgm:t>
        <a:bodyPr/>
        <a:lstStyle/>
        <a:p>
          <a:pPr algn="ctr"/>
          <a:r>
            <a:rPr lang="en-US" sz="4000" dirty="0"/>
            <a:t>Hypertensive urgency</a:t>
          </a:r>
        </a:p>
      </dgm:t>
    </dgm:pt>
    <dgm:pt modelId="{A2C72D92-00BC-4368-AE0A-78CD12829FAD}" type="parTrans" cxnId="{7A32F93A-8E73-43C3-8FD7-1979B7C1D6CA}">
      <dgm:prSet/>
      <dgm:spPr/>
      <dgm:t>
        <a:bodyPr/>
        <a:lstStyle/>
        <a:p>
          <a:endParaRPr lang="en-US"/>
        </a:p>
      </dgm:t>
    </dgm:pt>
    <dgm:pt modelId="{A59A9DB1-96D7-4ABF-A0D1-858ACB8775AF}" type="sibTrans" cxnId="{7A32F93A-8E73-43C3-8FD7-1979B7C1D6CA}">
      <dgm:prSet/>
      <dgm:spPr/>
      <dgm:t>
        <a:bodyPr/>
        <a:lstStyle/>
        <a:p>
          <a:endParaRPr lang="en-US"/>
        </a:p>
      </dgm:t>
    </dgm:pt>
    <dgm:pt modelId="{9810C6EC-D862-4C6B-A69B-1356A6422968}">
      <dgm:prSet phldrT="[Text]" custT="1"/>
      <dgm:spPr/>
      <dgm:t>
        <a:bodyPr/>
        <a:lstStyle/>
        <a:p>
          <a:r>
            <a:rPr lang="en-US" sz="2800" dirty="0"/>
            <a:t>elevations in BP </a:t>
          </a:r>
          <a:r>
            <a:rPr lang="en-US" sz="2800" b="0" dirty="0">
              <a:solidFill>
                <a:srgbClr val="7030A0"/>
              </a:solidFill>
            </a:rPr>
            <a:t>(&gt;180/120 mm Hg</a:t>
          </a:r>
          <a:r>
            <a:rPr lang="en-US" sz="2800" dirty="0"/>
            <a:t>) associated </a:t>
          </a:r>
          <a:r>
            <a:rPr lang="en-US" sz="2800" b="1" dirty="0">
              <a:solidFill>
                <a:srgbClr val="C00000"/>
              </a:solidFill>
            </a:rPr>
            <a:t>without</a:t>
          </a:r>
          <a:r>
            <a:rPr lang="en-US" sz="2800" dirty="0"/>
            <a:t> evidence of new or worsening target organ damage</a:t>
          </a:r>
        </a:p>
      </dgm:t>
    </dgm:pt>
    <dgm:pt modelId="{D71F7586-671E-46DA-94AF-58FA4F2FD92D}" type="parTrans" cxnId="{EAACD9FA-F1C7-4A1D-BCC1-5DB15B3C2072}">
      <dgm:prSet/>
      <dgm:spPr/>
      <dgm:t>
        <a:bodyPr/>
        <a:lstStyle/>
        <a:p>
          <a:endParaRPr lang="en-US"/>
        </a:p>
      </dgm:t>
    </dgm:pt>
    <dgm:pt modelId="{D40EAFCE-FDBC-4317-BF04-73A380769868}" type="sibTrans" cxnId="{EAACD9FA-F1C7-4A1D-BCC1-5DB15B3C2072}">
      <dgm:prSet/>
      <dgm:spPr/>
      <dgm:t>
        <a:bodyPr/>
        <a:lstStyle/>
        <a:p>
          <a:endParaRPr lang="en-US"/>
        </a:p>
      </dgm:t>
    </dgm:pt>
    <dgm:pt modelId="{CD6B677D-F65D-462C-A5BE-5531682D684D}" type="pres">
      <dgm:prSet presAssocID="{DE2D24B9-03B5-4538-81D9-DE1D70D338C3}" presName="linear" presStyleCnt="0">
        <dgm:presLayoutVars>
          <dgm:animLvl val="lvl"/>
          <dgm:resizeHandles val="exact"/>
        </dgm:presLayoutVars>
      </dgm:prSet>
      <dgm:spPr/>
    </dgm:pt>
    <dgm:pt modelId="{E76C21CE-F475-4867-9124-1AD7AA4E5EA8}" type="pres">
      <dgm:prSet presAssocID="{6A7E8B21-15A5-4909-8705-C380FB769D8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ECC73A1-9590-42FE-A188-1A517EBB79DE}" type="pres">
      <dgm:prSet presAssocID="{6A7E8B21-15A5-4909-8705-C380FB769D83}" presName="childText" presStyleLbl="revTx" presStyleIdx="0" presStyleCnt="2">
        <dgm:presLayoutVars>
          <dgm:bulletEnabled val="1"/>
        </dgm:presLayoutVars>
      </dgm:prSet>
      <dgm:spPr/>
    </dgm:pt>
    <dgm:pt modelId="{6DD3A220-7DE0-4472-B002-84FB425F8D02}" type="pres">
      <dgm:prSet presAssocID="{A23C4CF2-0D6C-4998-AE55-259D2D01621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87A4F59-7EF8-4C32-B117-6D2E245CFB20}" type="pres">
      <dgm:prSet presAssocID="{A23C4CF2-0D6C-4998-AE55-259D2D01621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E13CA01-C7FF-4093-9970-48F4DBA8D4B4}" type="presOf" srcId="{A23C4CF2-0D6C-4998-AE55-259D2D016217}" destId="{6DD3A220-7DE0-4472-B002-84FB425F8D02}" srcOrd="0" destOrd="0" presId="urn:microsoft.com/office/officeart/2005/8/layout/vList2"/>
    <dgm:cxn modelId="{46112A1E-4E72-4D0B-83E7-FBE08EE4DA05}" srcId="{DE2D24B9-03B5-4538-81D9-DE1D70D338C3}" destId="{6A7E8B21-15A5-4909-8705-C380FB769D83}" srcOrd="0" destOrd="0" parTransId="{57E290E5-1E34-4DF9-BF88-427288711C57}" sibTransId="{5E20363D-6EA4-4FF0-90CC-F8A824E82F5F}"/>
    <dgm:cxn modelId="{A0461536-A7C1-417F-869C-72CE15DBB1D1}" type="presOf" srcId="{394EE681-6C01-4B0B-8ED3-6E41B3DB175D}" destId="{0ECC73A1-9590-42FE-A188-1A517EBB79DE}" srcOrd="0" destOrd="0" presId="urn:microsoft.com/office/officeart/2005/8/layout/vList2"/>
    <dgm:cxn modelId="{7A32F93A-8E73-43C3-8FD7-1979B7C1D6CA}" srcId="{DE2D24B9-03B5-4538-81D9-DE1D70D338C3}" destId="{A23C4CF2-0D6C-4998-AE55-259D2D016217}" srcOrd="1" destOrd="0" parTransId="{A2C72D92-00BC-4368-AE0A-78CD12829FAD}" sibTransId="{A59A9DB1-96D7-4ABF-A0D1-858ACB8775AF}"/>
    <dgm:cxn modelId="{59D36470-F4AB-4935-B61F-A3FF34827C88}" type="presOf" srcId="{DE2D24B9-03B5-4538-81D9-DE1D70D338C3}" destId="{CD6B677D-F65D-462C-A5BE-5531682D684D}" srcOrd="0" destOrd="0" presId="urn:microsoft.com/office/officeart/2005/8/layout/vList2"/>
    <dgm:cxn modelId="{4D798085-60ED-4029-8F52-E8702B063F62}" type="presOf" srcId="{6A7E8B21-15A5-4909-8705-C380FB769D83}" destId="{E76C21CE-F475-4867-9124-1AD7AA4E5EA8}" srcOrd="0" destOrd="0" presId="urn:microsoft.com/office/officeart/2005/8/layout/vList2"/>
    <dgm:cxn modelId="{61164C92-F81D-4A73-951A-07AA5D0D9CAA}" srcId="{6A7E8B21-15A5-4909-8705-C380FB769D83}" destId="{394EE681-6C01-4B0B-8ED3-6E41B3DB175D}" srcOrd="0" destOrd="0" parTransId="{96216CC2-2926-4CDC-A3A2-E83231B43DAC}" sibTransId="{6BCAC374-A73F-4802-85AC-1B9F00F67F55}"/>
    <dgm:cxn modelId="{2AC17ABF-5289-4515-90C0-41E1960C7065}" type="presOf" srcId="{9810C6EC-D862-4C6B-A69B-1356A6422968}" destId="{A87A4F59-7EF8-4C32-B117-6D2E245CFB20}" srcOrd="0" destOrd="0" presId="urn:microsoft.com/office/officeart/2005/8/layout/vList2"/>
    <dgm:cxn modelId="{EAACD9FA-F1C7-4A1D-BCC1-5DB15B3C2072}" srcId="{A23C4CF2-0D6C-4998-AE55-259D2D016217}" destId="{9810C6EC-D862-4C6B-A69B-1356A6422968}" srcOrd="0" destOrd="0" parTransId="{D71F7586-671E-46DA-94AF-58FA4F2FD92D}" sibTransId="{D40EAFCE-FDBC-4317-BF04-73A380769868}"/>
    <dgm:cxn modelId="{7A45B0B3-1213-43DD-A76A-2B76D2841F14}" type="presParOf" srcId="{CD6B677D-F65D-462C-A5BE-5531682D684D}" destId="{E76C21CE-F475-4867-9124-1AD7AA4E5EA8}" srcOrd="0" destOrd="0" presId="urn:microsoft.com/office/officeart/2005/8/layout/vList2"/>
    <dgm:cxn modelId="{3E5DAC95-9A0C-4616-A5EB-0D1F309CEEEE}" type="presParOf" srcId="{CD6B677D-F65D-462C-A5BE-5531682D684D}" destId="{0ECC73A1-9590-42FE-A188-1A517EBB79DE}" srcOrd="1" destOrd="0" presId="urn:microsoft.com/office/officeart/2005/8/layout/vList2"/>
    <dgm:cxn modelId="{DDBA6496-A345-4A55-8A1C-66DE133FB205}" type="presParOf" srcId="{CD6B677D-F65D-462C-A5BE-5531682D684D}" destId="{6DD3A220-7DE0-4472-B002-84FB425F8D02}" srcOrd="2" destOrd="0" presId="urn:microsoft.com/office/officeart/2005/8/layout/vList2"/>
    <dgm:cxn modelId="{17029FF1-A737-4D4D-AEE1-74E043723CB1}" type="presParOf" srcId="{CD6B677D-F65D-462C-A5BE-5531682D684D}" destId="{A87A4F59-7EF8-4C32-B117-6D2E245CFB2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E61D96-15EF-4B1C-B2F7-4F2C610EDFA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8DF9B1-07F2-495E-B01A-6760A6DC5B4D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Acute rise in BP </a:t>
          </a:r>
        </a:p>
      </dgm:t>
    </dgm:pt>
    <dgm:pt modelId="{E7223424-D852-4522-BDE5-5B08EFC27996}" type="parTrans" cxnId="{AE0D3FA7-1C26-4E8B-9B12-5D3CDEA2D3AB}">
      <dgm:prSet/>
      <dgm:spPr/>
      <dgm:t>
        <a:bodyPr/>
        <a:lstStyle/>
        <a:p>
          <a:endParaRPr lang="en-US"/>
        </a:p>
      </dgm:t>
    </dgm:pt>
    <dgm:pt modelId="{E46913E4-7163-485D-BC0E-B78CBA73D888}" type="sibTrans" cxnId="{AE0D3FA7-1C26-4E8B-9B12-5D3CDEA2D3AB}">
      <dgm:prSet/>
      <dgm:spPr/>
      <dgm:t>
        <a:bodyPr/>
        <a:lstStyle/>
        <a:p>
          <a:endParaRPr lang="en-US"/>
        </a:p>
      </dgm:t>
    </dgm:pt>
    <dgm:pt modelId="{0A932C78-4D69-4513-A6F0-45DF462E9A7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Failure of vasoconstriction by auto regulation  </a:t>
          </a:r>
        </a:p>
      </dgm:t>
    </dgm:pt>
    <dgm:pt modelId="{62AE5D27-4E98-443C-A57A-F67ADD9BC5B9}" type="parTrans" cxnId="{4E6C0A2D-BF37-42E1-8F33-49BAF5989112}">
      <dgm:prSet/>
      <dgm:spPr/>
      <dgm:t>
        <a:bodyPr/>
        <a:lstStyle/>
        <a:p>
          <a:endParaRPr lang="en-US"/>
        </a:p>
      </dgm:t>
    </dgm:pt>
    <dgm:pt modelId="{E39DAE8A-50A9-49BF-B55F-A4817B4D92FF}" type="sibTrans" cxnId="{4E6C0A2D-BF37-42E1-8F33-49BAF5989112}">
      <dgm:prSet/>
      <dgm:spPr/>
      <dgm:t>
        <a:bodyPr/>
        <a:lstStyle/>
        <a:p>
          <a:endParaRPr lang="en-US"/>
        </a:p>
      </dgm:t>
    </dgm:pt>
    <dgm:pt modelId="{012742AD-EC4A-4416-8B6C-B34D92728AE3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Endothelial damage </a:t>
          </a:r>
        </a:p>
      </dgm:t>
    </dgm:pt>
    <dgm:pt modelId="{DDEAD98D-C7C5-493B-82A4-4840670ADFBB}" type="parTrans" cxnId="{26BA2250-8C09-48E7-9F85-7DB5C8436496}">
      <dgm:prSet/>
      <dgm:spPr/>
      <dgm:t>
        <a:bodyPr/>
        <a:lstStyle/>
        <a:p>
          <a:endParaRPr lang="en-US"/>
        </a:p>
      </dgm:t>
    </dgm:pt>
    <dgm:pt modelId="{E3A4770F-35F9-404C-8644-9EE9F0DFEEDA}" type="sibTrans" cxnId="{26BA2250-8C09-48E7-9F85-7DB5C8436496}">
      <dgm:prSet/>
      <dgm:spPr/>
      <dgm:t>
        <a:bodyPr/>
        <a:lstStyle/>
        <a:p>
          <a:endParaRPr lang="en-US"/>
        </a:p>
      </dgm:t>
    </dgm:pt>
    <dgm:pt modelId="{3B2E3323-6849-4A02-B8E3-CB7B194F210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800" b="1" dirty="0" err="1">
              <a:solidFill>
                <a:schemeClr val="bg2">
                  <a:lumMod val="10000"/>
                </a:schemeClr>
              </a:solidFill>
            </a:rPr>
            <a:t>Fibrinoid</a:t>
          </a:r>
          <a:r>
            <a:rPr lang="en-US" sz="2800" b="1" dirty="0">
              <a:solidFill>
                <a:schemeClr val="bg2">
                  <a:lumMod val="10000"/>
                </a:schemeClr>
              </a:solidFill>
            </a:rPr>
            <a:t> necrosis</a:t>
          </a:r>
        </a:p>
      </dgm:t>
    </dgm:pt>
    <dgm:pt modelId="{12554E9D-44B2-4769-85D6-48AAB4AF0808}" type="parTrans" cxnId="{239023A7-8791-48B6-833E-1ACBBC164487}">
      <dgm:prSet/>
      <dgm:spPr/>
      <dgm:t>
        <a:bodyPr/>
        <a:lstStyle/>
        <a:p>
          <a:endParaRPr lang="en-US"/>
        </a:p>
      </dgm:t>
    </dgm:pt>
    <dgm:pt modelId="{26BDE4F2-8835-4120-9FEE-E3B83E04E03C}" type="sibTrans" cxnId="{239023A7-8791-48B6-833E-1ACBBC164487}">
      <dgm:prSet/>
      <dgm:spPr/>
      <dgm:t>
        <a:bodyPr/>
        <a:lstStyle/>
        <a:p>
          <a:endParaRPr lang="en-US"/>
        </a:p>
      </dgm:t>
    </dgm:pt>
    <dgm:pt modelId="{1097483C-9DAB-4029-9D04-9EEEDB9E644E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Ischemia and RAAS activation</a:t>
          </a:r>
        </a:p>
      </dgm:t>
    </dgm:pt>
    <dgm:pt modelId="{1431EF90-505A-4247-8F44-3E21AFE5760C}" type="parTrans" cxnId="{189A7CA0-1EAA-4944-ABB4-6E15194FFBEA}">
      <dgm:prSet/>
      <dgm:spPr/>
      <dgm:t>
        <a:bodyPr/>
        <a:lstStyle/>
        <a:p>
          <a:endParaRPr lang="en-US"/>
        </a:p>
      </dgm:t>
    </dgm:pt>
    <dgm:pt modelId="{4E366EFF-88EE-4F32-8E71-FD0B1488CC65}" type="sibTrans" cxnId="{189A7CA0-1EAA-4944-ABB4-6E15194FFBEA}">
      <dgm:prSet/>
      <dgm:spPr/>
      <dgm:t>
        <a:bodyPr/>
        <a:lstStyle/>
        <a:p>
          <a:endParaRPr lang="en-US"/>
        </a:p>
      </dgm:t>
    </dgm:pt>
    <dgm:pt modelId="{2CA43EE5-4305-4890-B1AA-B6CEF00B70D8}" type="pres">
      <dgm:prSet presAssocID="{2FE61D96-15EF-4B1C-B2F7-4F2C610EDFA1}" presName="cycle" presStyleCnt="0">
        <dgm:presLayoutVars>
          <dgm:dir/>
          <dgm:resizeHandles val="exact"/>
        </dgm:presLayoutVars>
      </dgm:prSet>
      <dgm:spPr/>
    </dgm:pt>
    <dgm:pt modelId="{1C48C880-AA5F-417D-854E-D8F516203304}" type="pres">
      <dgm:prSet presAssocID="{1A8DF9B1-07F2-495E-B01A-6760A6DC5B4D}" presName="node" presStyleLbl="node1" presStyleIdx="0" presStyleCnt="5">
        <dgm:presLayoutVars>
          <dgm:bulletEnabled val="1"/>
        </dgm:presLayoutVars>
      </dgm:prSet>
      <dgm:spPr/>
    </dgm:pt>
    <dgm:pt modelId="{A848758C-440B-4D9A-82B1-B67BE92E92BA}" type="pres">
      <dgm:prSet presAssocID="{1A8DF9B1-07F2-495E-B01A-6760A6DC5B4D}" presName="spNode" presStyleCnt="0"/>
      <dgm:spPr/>
    </dgm:pt>
    <dgm:pt modelId="{3487364A-4C88-47FA-8A63-2128DAC84224}" type="pres">
      <dgm:prSet presAssocID="{E46913E4-7163-485D-BC0E-B78CBA73D888}" presName="sibTrans" presStyleLbl="sibTrans1D1" presStyleIdx="0" presStyleCnt="5"/>
      <dgm:spPr/>
    </dgm:pt>
    <dgm:pt modelId="{AC7DBDC9-9353-4DBA-B62B-62C1BA6082D8}" type="pres">
      <dgm:prSet presAssocID="{0A932C78-4D69-4513-A6F0-45DF462E9A7F}" presName="node" presStyleLbl="node1" presStyleIdx="1" presStyleCnt="5" custScaleX="166390">
        <dgm:presLayoutVars>
          <dgm:bulletEnabled val="1"/>
        </dgm:presLayoutVars>
      </dgm:prSet>
      <dgm:spPr/>
    </dgm:pt>
    <dgm:pt modelId="{69AFAADE-3BA8-4203-B548-8B3AA6716293}" type="pres">
      <dgm:prSet presAssocID="{0A932C78-4D69-4513-A6F0-45DF462E9A7F}" presName="spNode" presStyleCnt="0"/>
      <dgm:spPr/>
    </dgm:pt>
    <dgm:pt modelId="{A26A7B41-4090-4501-8612-3666D44C111E}" type="pres">
      <dgm:prSet presAssocID="{E39DAE8A-50A9-49BF-B55F-A4817B4D92FF}" presName="sibTrans" presStyleLbl="sibTrans1D1" presStyleIdx="1" presStyleCnt="5"/>
      <dgm:spPr/>
    </dgm:pt>
    <dgm:pt modelId="{47867CC0-6B55-4F2C-B0CA-F54D6004EF38}" type="pres">
      <dgm:prSet presAssocID="{012742AD-EC4A-4416-8B6C-B34D92728AE3}" presName="node" presStyleLbl="node1" presStyleIdx="2" presStyleCnt="5">
        <dgm:presLayoutVars>
          <dgm:bulletEnabled val="1"/>
        </dgm:presLayoutVars>
      </dgm:prSet>
      <dgm:spPr/>
    </dgm:pt>
    <dgm:pt modelId="{3CA9DB84-05A4-46F4-BE0C-6EB33622D374}" type="pres">
      <dgm:prSet presAssocID="{012742AD-EC4A-4416-8B6C-B34D92728AE3}" presName="spNode" presStyleCnt="0"/>
      <dgm:spPr/>
    </dgm:pt>
    <dgm:pt modelId="{49B087FD-620C-4F06-B4C2-F67D29C35D3E}" type="pres">
      <dgm:prSet presAssocID="{E3A4770F-35F9-404C-8644-9EE9F0DFEEDA}" presName="sibTrans" presStyleLbl="sibTrans1D1" presStyleIdx="2" presStyleCnt="5"/>
      <dgm:spPr/>
    </dgm:pt>
    <dgm:pt modelId="{D7CD272D-E277-4514-807C-33457A52275D}" type="pres">
      <dgm:prSet presAssocID="{3B2E3323-6849-4A02-B8E3-CB7B194F210B}" presName="node" presStyleLbl="node1" presStyleIdx="3" presStyleCnt="5" custScaleX="163649" custRadScaleRad="108927" custRadScaleInc="45784">
        <dgm:presLayoutVars>
          <dgm:bulletEnabled val="1"/>
        </dgm:presLayoutVars>
      </dgm:prSet>
      <dgm:spPr/>
    </dgm:pt>
    <dgm:pt modelId="{BF57FACB-3B73-473F-AC33-0298DB6C535C}" type="pres">
      <dgm:prSet presAssocID="{3B2E3323-6849-4A02-B8E3-CB7B194F210B}" presName="spNode" presStyleCnt="0"/>
      <dgm:spPr/>
    </dgm:pt>
    <dgm:pt modelId="{52599913-B1FB-47FA-9DB6-16DA3C338A86}" type="pres">
      <dgm:prSet presAssocID="{26BDE4F2-8835-4120-9FEE-E3B83E04E03C}" presName="sibTrans" presStyleLbl="sibTrans1D1" presStyleIdx="3" presStyleCnt="5"/>
      <dgm:spPr/>
    </dgm:pt>
    <dgm:pt modelId="{3A5D9BB4-5ADA-4009-B7C4-B728C9158D67}" type="pres">
      <dgm:prSet presAssocID="{1097483C-9DAB-4029-9D04-9EEEDB9E644E}" presName="node" presStyleLbl="node1" presStyleIdx="4" presStyleCnt="5">
        <dgm:presLayoutVars>
          <dgm:bulletEnabled val="1"/>
        </dgm:presLayoutVars>
      </dgm:prSet>
      <dgm:spPr/>
    </dgm:pt>
    <dgm:pt modelId="{5446E8E9-D016-4DF8-9763-3D953F339A05}" type="pres">
      <dgm:prSet presAssocID="{1097483C-9DAB-4029-9D04-9EEEDB9E644E}" presName="spNode" presStyleCnt="0"/>
      <dgm:spPr/>
    </dgm:pt>
    <dgm:pt modelId="{E49724C6-D348-47E0-8322-FCA841DABA0C}" type="pres">
      <dgm:prSet presAssocID="{4E366EFF-88EE-4F32-8E71-FD0B1488CC65}" presName="sibTrans" presStyleLbl="sibTrans1D1" presStyleIdx="4" presStyleCnt="5"/>
      <dgm:spPr/>
    </dgm:pt>
  </dgm:ptLst>
  <dgm:cxnLst>
    <dgm:cxn modelId="{4E6C0A2D-BF37-42E1-8F33-49BAF5989112}" srcId="{2FE61D96-15EF-4B1C-B2F7-4F2C610EDFA1}" destId="{0A932C78-4D69-4513-A6F0-45DF462E9A7F}" srcOrd="1" destOrd="0" parTransId="{62AE5D27-4E98-443C-A57A-F67ADD9BC5B9}" sibTransId="{E39DAE8A-50A9-49BF-B55F-A4817B4D92FF}"/>
    <dgm:cxn modelId="{896E4839-909C-4932-A2F8-1FCFA3F18F89}" type="presOf" srcId="{4E366EFF-88EE-4F32-8E71-FD0B1488CC65}" destId="{E49724C6-D348-47E0-8322-FCA841DABA0C}" srcOrd="0" destOrd="0" presId="urn:microsoft.com/office/officeart/2005/8/layout/cycle5"/>
    <dgm:cxn modelId="{675FEC41-31FB-4007-80A2-BC1A9630A71C}" type="presOf" srcId="{2FE61D96-15EF-4B1C-B2F7-4F2C610EDFA1}" destId="{2CA43EE5-4305-4890-B1AA-B6CEF00B70D8}" srcOrd="0" destOrd="0" presId="urn:microsoft.com/office/officeart/2005/8/layout/cycle5"/>
    <dgm:cxn modelId="{26BA2250-8C09-48E7-9F85-7DB5C8436496}" srcId="{2FE61D96-15EF-4B1C-B2F7-4F2C610EDFA1}" destId="{012742AD-EC4A-4416-8B6C-B34D92728AE3}" srcOrd="2" destOrd="0" parTransId="{DDEAD98D-C7C5-493B-82A4-4840670ADFBB}" sibTransId="{E3A4770F-35F9-404C-8644-9EE9F0DFEEDA}"/>
    <dgm:cxn modelId="{AA711771-4A6D-4965-AD58-C606C807E713}" type="presOf" srcId="{0A932C78-4D69-4513-A6F0-45DF462E9A7F}" destId="{AC7DBDC9-9353-4DBA-B62B-62C1BA6082D8}" srcOrd="0" destOrd="0" presId="urn:microsoft.com/office/officeart/2005/8/layout/cycle5"/>
    <dgm:cxn modelId="{9AD72551-70FF-4B78-B17C-9A5ACA639CA6}" type="presOf" srcId="{E39DAE8A-50A9-49BF-B55F-A4817B4D92FF}" destId="{A26A7B41-4090-4501-8612-3666D44C111E}" srcOrd="0" destOrd="0" presId="urn:microsoft.com/office/officeart/2005/8/layout/cycle5"/>
    <dgm:cxn modelId="{1F7D6256-806D-416E-B5B4-7B352324526A}" type="presOf" srcId="{26BDE4F2-8835-4120-9FEE-E3B83E04E03C}" destId="{52599913-B1FB-47FA-9DB6-16DA3C338A86}" srcOrd="0" destOrd="0" presId="urn:microsoft.com/office/officeart/2005/8/layout/cycle5"/>
    <dgm:cxn modelId="{25283D79-B3DE-4CAB-B765-44F4AEF98F86}" type="presOf" srcId="{012742AD-EC4A-4416-8B6C-B34D92728AE3}" destId="{47867CC0-6B55-4F2C-B0CA-F54D6004EF38}" srcOrd="0" destOrd="0" presId="urn:microsoft.com/office/officeart/2005/8/layout/cycle5"/>
    <dgm:cxn modelId="{F0115193-C944-4114-9CD4-F1C321535ECA}" type="presOf" srcId="{1A8DF9B1-07F2-495E-B01A-6760A6DC5B4D}" destId="{1C48C880-AA5F-417D-854E-D8F516203304}" srcOrd="0" destOrd="0" presId="urn:microsoft.com/office/officeart/2005/8/layout/cycle5"/>
    <dgm:cxn modelId="{189A7CA0-1EAA-4944-ABB4-6E15194FFBEA}" srcId="{2FE61D96-15EF-4B1C-B2F7-4F2C610EDFA1}" destId="{1097483C-9DAB-4029-9D04-9EEEDB9E644E}" srcOrd="4" destOrd="0" parTransId="{1431EF90-505A-4247-8F44-3E21AFE5760C}" sibTransId="{4E366EFF-88EE-4F32-8E71-FD0B1488CC65}"/>
    <dgm:cxn modelId="{239023A7-8791-48B6-833E-1ACBBC164487}" srcId="{2FE61D96-15EF-4B1C-B2F7-4F2C610EDFA1}" destId="{3B2E3323-6849-4A02-B8E3-CB7B194F210B}" srcOrd="3" destOrd="0" parTransId="{12554E9D-44B2-4769-85D6-48AAB4AF0808}" sibTransId="{26BDE4F2-8835-4120-9FEE-E3B83E04E03C}"/>
    <dgm:cxn modelId="{AE0D3FA7-1C26-4E8B-9B12-5D3CDEA2D3AB}" srcId="{2FE61D96-15EF-4B1C-B2F7-4F2C610EDFA1}" destId="{1A8DF9B1-07F2-495E-B01A-6760A6DC5B4D}" srcOrd="0" destOrd="0" parTransId="{E7223424-D852-4522-BDE5-5B08EFC27996}" sibTransId="{E46913E4-7163-485D-BC0E-B78CBA73D888}"/>
    <dgm:cxn modelId="{319C84D8-D86A-4F43-B693-3B0FCB8C79D3}" type="presOf" srcId="{E3A4770F-35F9-404C-8644-9EE9F0DFEEDA}" destId="{49B087FD-620C-4F06-B4C2-F67D29C35D3E}" srcOrd="0" destOrd="0" presId="urn:microsoft.com/office/officeart/2005/8/layout/cycle5"/>
    <dgm:cxn modelId="{06DF5CE8-8D21-48A7-999D-D53D27C1639A}" type="presOf" srcId="{E46913E4-7163-485D-BC0E-B78CBA73D888}" destId="{3487364A-4C88-47FA-8A63-2128DAC84224}" srcOrd="0" destOrd="0" presId="urn:microsoft.com/office/officeart/2005/8/layout/cycle5"/>
    <dgm:cxn modelId="{E12647FA-3D43-4A89-8EEE-5E5B24DE7CA2}" type="presOf" srcId="{1097483C-9DAB-4029-9D04-9EEEDB9E644E}" destId="{3A5D9BB4-5ADA-4009-B7C4-B728C9158D67}" srcOrd="0" destOrd="0" presId="urn:microsoft.com/office/officeart/2005/8/layout/cycle5"/>
    <dgm:cxn modelId="{2BD668FF-670B-4CFB-90FC-4A0F6AC4D259}" type="presOf" srcId="{3B2E3323-6849-4A02-B8E3-CB7B194F210B}" destId="{D7CD272D-E277-4514-807C-33457A52275D}" srcOrd="0" destOrd="0" presId="urn:microsoft.com/office/officeart/2005/8/layout/cycle5"/>
    <dgm:cxn modelId="{9AB192DE-FB43-453E-8C14-E75DC525F89F}" type="presParOf" srcId="{2CA43EE5-4305-4890-B1AA-B6CEF00B70D8}" destId="{1C48C880-AA5F-417D-854E-D8F516203304}" srcOrd="0" destOrd="0" presId="urn:microsoft.com/office/officeart/2005/8/layout/cycle5"/>
    <dgm:cxn modelId="{768F7981-4226-4AB5-939D-05016B0D2757}" type="presParOf" srcId="{2CA43EE5-4305-4890-B1AA-B6CEF00B70D8}" destId="{A848758C-440B-4D9A-82B1-B67BE92E92BA}" srcOrd="1" destOrd="0" presId="urn:microsoft.com/office/officeart/2005/8/layout/cycle5"/>
    <dgm:cxn modelId="{9353ECC6-2255-4033-992E-DB8379F74A1F}" type="presParOf" srcId="{2CA43EE5-4305-4890-B1AA-B6CEF00B70D8}" destId="{3487364A-4C88-47FA-8A63-2128DAC84224}" srcOrd="2" destOrd="0" presId="urn:microsoft.com/office/officeart/2005/8/layout/cycle5"/>
    <dgm:cxn modelId="{5859CFB4-7803-43C1-B18B-7A437821A7CB}" type="presParOf" srcId="{2CA43EE5-4305-4890-B1AA-B6CEF00B70D8}" destId="{AC7DBDC9-9353-4DBA-B62B-62C1BA6082D8}" srcOrd="3" destOrd="0" presId="urn:microsoft.com/office/officeart/2005/8/layout/cycle5"/>
    <dgm:cxn modelId="{9252A9FC-EC90-46A0-8A61-2955C00B4339}" type="presParOf" srcId="{2CA43EE5-4305-4890-B1AA-B6CEF00B70D8}" destId="{69AFAADE-3BA8-4203-B548-8B3AA6716293}" srcOrd="4" destOrd="0" presId="urn:microsoft.com/office/officeart/2005/8/layout/cycle5"/>
    <dgm:cxn modelId="{AC612FAA-8459-4788-9E33-1DCB26324891}" type="presParOf" srcId="{2CA43EE5-4305-4890-B1AA-B6CEF00B70D8}" destId="{A26A7B41-4090-4501-8612-3666D44C111E}" srcOrd="5" destOrd="0" presId="urn:microsoft.com/office/officeart/2005/8/layout/cycle5"/>
    <dgm:cxn modelId="{35A87149-3F84-4BB2-A37E-2AF4065F3EB9}" type="presParOf" srcId="{2CA43EE5-4305-4890-B1AA-B6CEF00B70D8}" destId="{47867CC0-6B55-4F2C-B0CA-F54D6004EF38}" srcOrd="6" destOrd="0" presId="urn:microsoft.com/office/officeart/2005/8/layout/cycle5"/>
    <dgm:cxn modelId="{8C951647-6C75-4834-B570-92C66E130851}" type="presParOf" srcId="{2CA43EE5-4305-4890-B1AA-B6CEF00B70D8}" destId="{3CA9DB84-05A4-46F4-BE0C-6EB33622D374}" srcOrd="7" destOrd="0" presId="urn:microsoft.com/office/officeart/2005/8/layout/cycle5"/>
    <dgm:cxn modelId="{732E867C-9AB0-49F2-B99B-6E070C3F4BE1}" type="presParOf" srcId="{2CA43EE5-4305-4890-B1AA-B6CEF00B70D8}" destId="{49B087FD-620C-4F06-B4C2-F67D29C35D3E}" srcOrd="8" destOrd="0" presId="urn:microsoft.com/office/officeart/2005/8/layout/cycle5"/>
    <dgm:cxn modelId="{8E892478-D869-4858-BA67-5D9FAE7AB79D}" type="presParOf" srcId="{2CA43EE5-4305-4890-B1AA-B6CEF00B70D8}" destId="{D7CD272D-E277-4514-807C-33457A52275D}" srcOrd="9" destOrd="0" presId="urn:microsoft.com/office/officeart/2005/8/layout/cycle5"/>
    <dgm:cxn modelId="{96696ACE-F3C5-4CBF-9225-4637EF73B6A7}" type="presParOf" srcId="{2CA43EE5-4305-4890-B1AA-B6CEF00B70D8}" destId="{BF57FACB-3B73-473F-AC33-0298DB6C535C}" srcOrd="10" destOrd="0" presId="urn:microsoft.com/office/officeart/2005/8/layout/cycle5"/>
    <dgm:cxn modelId="{B2FA7E26-10C2-4B9B-871E-D98284A9697F}" type="presParOf" srcId="{2CA43EE5-4305-4890-B1AA-B6CEF00B70D8}" destId="{52599913-B1FB-47FA-9DB6-16DA3C338A86}" srcOrd="11" destOrd="0" presId="urn:microsoft.com/office/officeart/2005/8/layout/cycle5"/>
    <dgm:cxn modelId="{737D35D9-A22A-4E1E-BC73-D4C8E8A2A5F0}" type="presParOf" srcId="{2CA43EE5-4305-4890-B1AA-B6CEF00B70D8}" destId="{3A5D9BB4-5ADA-4009-B7C4-B728C9158D67}" srcOrd="12" destOrd="0" presId="urn:microsoft.com/office/officeart/2005/8/layout/cycle5"/>
    <dgm:cxn modelId="{71024260-0772-4A1A-A255-240F673A3B0F}" type="presParOf" srcId="{2CA43EE5-4305-4890-B1AA-B6CEF00B70D8}" destId="{5446E8E9-D016-4DF8-9763-3D953F339A05}" srcOrd="13" destOrd="0" presId="urn:microsoft.com/office/officeart/2005/8/layout/cycle5"/>
    <dgm:cxn modelId="{DC90A0DD-3FA9-436E-ABF2-69A69033AD68}" type="presParOf" srcId="{2CA43EE5-4305-4890-B1AA-B6CEF00B70D8}" destId="{E49724C6-D348-47E0-8322-FCA841DABA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7DE2FB-8982-4697-B18F-713DBD9769E9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ECA62C-04B2-412D-A39A-9207605D0F19}">
      <dgm:prSet phldrT="[Text]"/>
      <dgm:spPr/>
      <dgm:t>
        <a:bodyPr/>
        <a:lstStyle/>
        <a:p>
          <a:r>
            <a:rPr lang="en-US" dirty="0"/>
            <a:t>Drug of</a:t>
          </a:r>
        </a:p>
      </dgm:t>
    </dgm:pt>
    <dgm:pt modelId="{0AE57581-A008-44E4-B53B-09EA3BF2D8E9}" type="parTrans" cxnId="{BE8EC68C-149D-497C-8B8E-CBE6A7260999}">
      <dgm:prSet/>
      <dgm:spPr/>
      <dgm:t>
        <a:bodyPr/>
        <a:lstStyle/>
        <a:p>
          <a:endParaRPr lang="en-US"/>
        </a:p>
      </dgm:t>
    </dgm:pt>
    <dgm:pt modelId="{D07F2B96-0BF4-422E-BF1D-97A434E1B65E}" type="sibTrans" cxnId="{BE8EC68C-149D-497C-8B8E-CBE6A7260999}">
      <dgm:prSet/>
      <dgm:spPr/>
      <dgm:t>
        <a:bodyPr/>
        <a:lstStyle/>
        <a:p>
          <a:endParaRPr lang="en-US"/>
        </a:p>
      </dgm:t>
    </dgm:pt>
    <dgm:pt modelId="{0AA78D05-51A2-46DF-A30A-3F1253ECD4EE}">
      <dgm:prSet phldrT="[Text]"/>
      <dgm:spPr/>
      <dgm:t>
        <a:bodyPr/>
        <a:lstStyle/>
        <a:p>
          <a:r>
            <a:rPr lang="en-US" dirty="0"/>
            <a:t>choice</a:t>
          </a:r>
        </a:p>
      </dgm:t>
    </dgm:pt>
    <dgm:pt modelId="{ABF03371-766B-40B4-8801-9DA98DBDC327}" type="parTrans" cxnId="{D5D7BC71-85CF-44EF-9D79-3061A8615B85}">
      <dgm:prSet/>
      <dgm:spPr/>
      <dgm:t>
        <a:bodyPr/>
        <a:lstStyle/>
        <a:p>
          <a:endParaRPr lang="en-US"/>
        </a:p>
      </dgm:t>
    </dgm:pt>
    <dgm:pt modelId="{EE8F37E3-D11A-4FAE-87BB-CE951CD9E885}" type="sibTrans" cxnId="{D5D7BC71-85CF-44EF-9D79-3061A8615B85}">
      <dgm:prSet/>
      <dgm:spPr/>
      <dgm:t>
        <a:bodyPr/>
        <a:lstStyle/>
        <a:p>
          <a:endParaRPr lang="en-US"/>
        </a:p>
      </dgm:t>
    </dgm:pt>
    <dgm:pt modelId="{E40EAF75-CC6B-401C-8A90-9BA4CE97B89C}" type="pres">
      <dgm:prSet presAssocID="{F17DE2FB-8982-4697-B18F-713DBD9769E9}" presName="cycle" presStyleCnt="0">
        <dgm:presLayoutVars>
          <dgm:dir/>
          <dgm:resizeHandles val="exact"/>
        </dgm:presLayoutVars>
      </dgm:prSet>
      <dgm:spPr/>
    </dgm:pt>
    <dgm:pt modelId="{37F05A9B-3CF4-460A-8947-9CC9EE47445A}" type="pres">
      <dgm:prSet presAssocID="{A8ECA62C-04B2-412D-A39A-9207605D0F19}" presName="arrow" presStyleLbl="node1" presStyleIdx="0" presStyleCnt="2" custScaleX="46232" custScaleY="53087" custRadScaleRad="36921" custRadScaleInc="-190">
        <dgm:presLayoutVars>
          <dgm:bulletEnabled val="1"/>
        </dgm:presLayoutVars>
      </dgm:prSet>
      <dgm:spPr/>
    </dgm:pt>
    <dgm:pt modelId="{17B77685-1E33-40F5-A326-55A5228F846A}" type="pres">
      <dgm:prSet presAssocID="{0AA78D05-51A2-46DF-A30A-3F1253ECD4EE}" presName="arrow" presStyleLbl="node1" presStyleIdx="1" presStyleCnt="2" custScaleX="45951" custScaleY="51361" custRadScaleRad="56579" custRadScaleInc="536">
        <dgm:presLayoutVars>
          <dgm:bulletEnabled val="1"/>
        </dgm:presLayoutVars>
      </dgm:prSet>
      <dgm:spPr/>
    </dgm:pt>
  </dgm:ptLst>
  <dgm:cxnLst>
    <dgm:cxn modelId="{7216170C-B8F9-4B9F-8707-DCCE3BC28F99}" type="presOf" srcId="{0AA78D05-51A2-46DF-A30A-3F1253ECD4EE}" destId="{17B77685-1E33-40F5-A326-55A5228F846A}" srcOrd="0" destOrd="0" presId="urn:microsoft.com/office/officeart/2005/8/layout/arrow1"/>
    <dgm:cxn modelId="{D5D7BC71-85CF-44EF-9D79-3061A8615B85}" srcId="{F17DE2FB-8982-4697-B18F-713DBD9769E9}" destId="{0AA78D05-51A2-46DF-A30A-3F1253ECD4EE}" srcOrd="1" destOrd="0" parTransId="{ABF03371-766B-40B4-8801-9DA98DBDC327}" sibTransId="{EE8F37E3-D11A-4FAE-87BB-CE951CD9E885}"/>
    <dgm:cxn modelId="{BE8EC68C-149D-497C-8B8E-CBE6A7260999}" srcId="{F17DE2FB-8982-4697-B18F-713DBD9769E9}" destId="{A8ECA62C-04B2-412D-A39A-9207605D0F19}" srcOrd="0" destOrd="0" parTransId="{0AE57581-A008-44E4-B53B-09EA3BF2D8E9}" sibTransId="{D07F2B96-0BF4-422E-BF1D-97A434E1B65E}"/>
    <dgm:cxn modelId="{B2AD719E-8558-401B-A29F-B8760E59896C}" type="presOf" srcId="{A8ECA62C-04B2-412D-A39A-9207605D0F19}" destId="{37F05A9B-3CF4-460A-8947-9CC9EE47445A}" srcOrd="0" destOrd="0" presId="urn:microsoft.com/office/officeart/2005/8/layout/arrow1"/>
    <dgm:cxn modelId="{FA2719AC-03A0-40FE-9685-C4EF45C467DB}" type="presOf" srcId="{F17DE2FB-8982-4697-B18F-713DBD9769E9}" destId="{E40EAF75-CC6B-401C-8A90-9BA4CE97B89C}" srcOrd="0" destOrd="0" presId="urn:microsoft.com/office/officeart/2005/8/layout/arrow1"/>
    <dgm:cxn modelId="{980F06CB-CFEE-460F-AEF3-6AC44917DED7}" type="presParOf" srcId="{E40EAF75-CC6B-401C-8A90-9BA4CE97B89C}" destId="{37F05A9B-3CF4-460A-8947-9CC9EE47445A}" srcOrd="0" destOrd="0" presId="urn:microsoft.com/office/officeart/2005/8/layout/arrow1"/>
    <dgm:cxn modelId="{5453C3BE-C7F6-4AB2-B8A1-812112386991}" type="presParOf" srcId="{E40EAF75-CC6B-401C-8A90-9BA4CE97B89C}" destId="{17B77685-1E33-40F5-A326-55A5228F846A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F6FF1C-981F-44A9-BB67-56B7AEB7F900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3220F42D-A3B6-438A-B9FB-BBB20EEF9A0E}">
      <dgm:prSet phldrT="[Text]"/>
      <dgm:spPr/>
      <dgm:t>
        <a:bodyPr/>
        <a:lstStyle/>
        <a:p>
          <a:r>
            <a:rPr lang="en-US" dirty="0"/>
            <a:t>acute MI &amp; UA</a:t>
          </a:r>
        </a:p>
      </dgm:t>
    </dgm:pt>
    <dgm:pt modelId="{D92CBF9D-CD46-4023-9360-67E198AF2898}" type="parTrans" cxnId="{529E365D-455E-431B-BB20-826DED9A8BE6}">
      <dgm:prSet/>
      <dgm:spPr/>
      <dgm:t>
        <a:bodyPr/>
        <a:lstStyle/>
        <a:p>
          <a:endParaRPr lang="en-US"/>
        </a:p>
      </dgm:t>
    </dgm:pt>
    <dgm:pt modelId="{3D71BB8B-2983-4E55-B28C-42364FC45BBE}" type="sibTrans" cxnId="{529E365D-455E-431B-BB20-826DED9A8BE6}">
      <dgm:prSet/>
      <dgm:spPr/>
      <dgm:t>
        <a:bodyPr/>
        <a:lstStyle/>
        <a:p>
          <a:endParaRPr lang="en-US"/>
        </a:p>
      </dgm:t>
    </dgm:pt>
    <dgm:pt modelId="{D530D9FE-23D5-4687-8C43-365FFC15A0BA}">
      <dgm:prSet phldrT="[Text]"/>
      <dgm:spPr/>
      <dgm:t>
        <a:bodyPr/>
        <a:lstStyle/>
        <a:p>
          <a:r>
            <a:rPr lang="en-US" dirty="0"/>
            <a:t>acute LV failure with pulmonary edema</a:t>
          </a:r>
        </a:p>
      </dgm:t>
    </dgm:pt>
    <dgm:pt modelId="{ACCE0817-C467-4F68-8F98-CF6712DB2298}" type="parTrans" cxnId="{1003222D-0637-43A7-850E-032041A39D51}">
      <dgm:prSet/>
      <dgm:spPr/>
      <dgm:t>
        <a:bodyPr/>
        <a:lstStyle/>
        <a:p>
          <a:endParaRPr lang="en-US"/>
        </a:p>
      </dgm:t>
    </dgm:pt>
    <dgm:pt modelId="{1819B5BB-5B98-465B-BBCD-BFB08D3B5FAC}" type="sibTrans" cxnId="{1003222D-0637-43A7-850E-032041A39D51}">
      <dgm:prSet/>
      <dgm:spPr/>
      <dgm:t>
        <a:bodyPr/>
        <a:lstStyle/>
        <a:p>
          <a:endParaRPr lang="en-US"/>
        </a:p>
      </dgm:t>
    </dgm:pt>
    <dgm:pt modelId="{092373EA-291A-4D34-BA58-393760271615}">
      <dgm:prSet phldrT="[Text]"/>
      <dgm:spPr/>
      <dgm:t>
        <a:bodyPr/>
        <a:lstStyle/>
        <a:p>
          <a:r>
            <a:rPr lang="en-US" dirty="0"/>
            <a:t>Aortic dissection</a:t>
          </a:r>
        </a:p>
      </dgm:t>
    </dgm:pt>
    <dgm:pt modelId="{336F2A17-E207-4E3F-8865-182263C1E8FB}" type="parTrans" cxnId="{9707E070-4309-4C41-9D37-795E5C0DA814}">
      <dgm:prSet/>
      <dgm:spPr/>
      <dgm:t>
        <a:bodyPr/>
        <a:lstStyle/>
        <a:p>
          <a:endParaRPr lang="en-US"/>
        </a:p>
      </dgm:t>
    </dgm:pt>
    <dgm:pt modelId="{18AC8EB9-A88F-4324-AFF8-F44FECA63BAC}" type="sibTrans" cxnId="{9707E070-4309-4C41-9D37-795E5C0DA814}">
      <dgm:prSet/>
      <dgm:spPr/>
      <dgm:t>
        <a:bodyPr/>
        <a:lstStyle/>
        <a:p>
          <a:endParaRPr lang="en-US"/>
        </a:p>
      </dgm:t>
    </dgm:pt>
    <dgm:pt modelId="{ACEA6DAB-58DA-4D2C-89FD-A07C66733988}" type="pres">
      <dgm:prSet presAssocID="{A1F6FF1C-981F-44A9-BB67-56B7AEB7F900}" presName="Name0" presStyleCnt="0">
        <dgm:presLayoutVars>
          <dgm:resizeHandles/>
        </dgm:presLayoutVars>
      </dgm:prSet>
      <dgm:spPr/>
    </dgm:pt>
    <dgm:pt modelId="{9EDDED32-773E-47A2-A172-1F32ADE3E4D2}" type="pres">
      <dgm:prSet presAssocID="{3220F42D-A3B6-438A-B9FB-BBB20EEF9A0E}" presName="text" presStyleLbl="node1" presStyleIdx="0" presStyleCnt="3">
        <dgm:presLayoutVars>
          <dgm:bulletEnabled val="1"/>
        </dgm:presLayoutVars>
      </dgm:prSet>
      <dgm:spPr/>
    </dgm:pt>
    <dgm:pt modelId="{538EBE7E-AA86-46A5-9A0C-9B2C6455DE31}" type="pres">
      <dgm:prSet presAssocID="{3D71BB8B-2983-4E55-B28C-42364FC45BBE}" presName="space" presStyleCnt="0"/>
      <dgm:spPr/>
    </dgm:pt>
    <dgm:pt modelId="{56A71FA7-A8B9-4333-98B7-9E5D4810B3C9}" type="pres">
      <dgm:prSet presAssocID="{D530D9FE-23D5-4687-8C43-365FFC15A0BA}" presName="text" presStyleLbl="node1" presStyleIdx="1" presStyleCnt="3" custLinFactNeighborY="-24343">
        <dgm:presLayoutVars>
          <dgm:bulletEnabled val="1"/>
        </dgm:presLayoutVars>
      </dgm:prSet>
      <dgm:spPr/>
    </dgm:pt>
    <dgm:pt modelId="{1A760F95-8CF0-40B7-83CF-2D4F88CE0F04}" type="pres">
      <dgm:prSet presAssocID="{1819B5BB-5B98-465B-BBCD-BFB08D3B5FAC}" presName="space" presStyleCnt="0"/>
      <dgm:spPr/>
    </dgm:pt>
    <dgm:pt modelId="{A036BB67-84B1-4828-ABAF-794962AC0E9C}" type="pres">
      <dgm:prSet presAssocID="{092373EA-291A-4D34-BA58-393760271615}" presName="text" presStyleLbl="node1" presStyleIdx="2" presStyleCnt="3">
        <dgm:presLayoutVars>
          <dgm:bulletEnabled val="1"/>
        </dgm:presLayoutVars>
      </dgm:prSet>
      <dgm:spPr/>
    </dgm:pt>
  </dgm:ptLst>
  <dgm:cxnLst>
    <dgm:cxn modelId="{1003222D-0637-43A7-850E-032041A39D51}" srcId="{A1F6FF1C-981F-44A9-BB67-56B7AEB7F900}" destId="{D530D9FE-23D5-4687-8C43-365FFC15A0BA}" srcOrd="1" destOrd="0" parTransId="{ACCE0817-C467-4F68-8F98-CF6712DB2298}" sibTransId="{1819B5BB-5B98-465B-BBCD-BFB08D3B5FAC}"/>
    <dgm:cxn modelId="{529E365D-455E-431B-BB20-826DED9A8BE6}" srcId="{A1F6FF1C-981F-44A9-BB67-56B7AEB7F900}" destId="{3220F42D-A3B6-438A-B9FB-BBB20EEF9A0E}" srcOrd="0" destOrd="0" parTransId="{D92CBF9D-CD46-4023-9360-67E198AF2898}" sibTransId="{3D71BB8B-2983-4E55-B28C-42364FC45BBE}"/>
    <dgm:cxn modelId="{9707E070-4309-4C41-9D37-795E5C0DA814}" srcId="{A1F6FF1C-981F-44A9-BB67-56B7AEB7F900}" destId="{092373EA-291A-4D34-BA58-393760271615}" srcOrd="2" destOrd="0" parTransId="{336F2A17-E207-4E3F-8865-182263C1E8FB}" sibTransId="{18AC8EB9-A88F-4324-AFF8-F44FECA63BAC}"/>
    <dgm:cxn modelId="{579236B4-AEB9-47B1-8BFB-AC5280D78364}" type="presOf" srcId="{3220F42D-A3B6-438A-B9FB-BBB20EEF9A0E}" destId="{9EDDED32-773E-47A2-A172-1F32ADE3E4D2}" srcOrd="0" destOrd="0" presId="urn:diagrams.loki3.com/VaryingWidthList"/>
    <dgm:cxn modelId="{7B7626B8-6438-4D56-B59E-A8A9A9CD441B}" type="presOf" srcId="{D530D9FE-23D5-4687-8C43-365FFC15A0BA}" destId="{56A71FA7-A8B9-4333-98B7-9E5D4810B3C9}" srcOrd="0" destOrd="0" presId="urn:diagrams.loki3.com/VaryingWidthList"/>
    <dgm:cxn modelId="{384C82D1-686D-477B-8DC3-F258224AEA4B}" type="presOf" srcId="{A1F6FF1C-981F-44A9-BB67-56B7AEB7F900}" destId="{ACEA6DAB-58DA-4D2C-89FD-A07C66733988}" srcOrd="0" destOrd="0" presId="urn:diagrams.loki3.com/VaryingWidthList"/>
    <dgm:cxn modelId="{B9B50ADB-D234-4EC0-BD54-D56797FD5DCA}" type="presOf" srcId="{092373EA-291A-4D34-BA58-393760271615}" destId="{A036BB67-84B1-4828-ABAF-794962AC0E9C}" srcOrd="0" destOrd="0" presId="urn:diagrams.loki3.com/VaryingWidthList"/>
    <dgm:cxn modelId="{DB6D182A-F045-420B-BC49-6655D2AA9445}" type="presParOf" srcId="{ACEA6DAB-58DA-4D2C-89FD-A07C66733988}" destId="{9EDDED32-773E-47A2-A172-1F32ADE3E4D2}" srcOrd="0" destOrd="0" presId="urn:diagrams.loki3.com/VaryingWidthList"/>
    <dgm:cxn modelId="{5D9061DA-5643-4090-A65A-07BC5284DB8C}" type="presParOf" srcId="{ACEA6DAB-58DA-4D2C-89FD-A07C66733988}" destId="{538EBE7E-AA86-46A5-9A0C-9B2C6455DE31}" srcOrd="1" destOrd="0" presId="urn:diagrams.loki3.com/VaryingWidthList"/>
    <dgm:cxn modelId="{E2213073-B1D9-4FAE-B5F4-D5E7C94228AF}" type="presParOf" srcId="{ACEA6DAB-58DA-4D2C-89FD-A07C66733988}" destId="{56A71FA7-A8B9-4333-98B7-9E5D4810B3C9}" srcOrd="2" destOrd="0" presId="urn:diagrams.loki3.com/VaryingWidthList"/>
    <dgm:cxn modelId="{35D2CB12-52AA-473A-9A80-B2CBE449F777}" type="presParOf" srcId="{ACEA6DAB-58DA-4D2C-89FD-A07C66733988}" destId="{1A760F95-8CF0-40B7-83CF-2D4F88CE0F04}" srcOrd="3" destOrd="0" presId="urn:diagrams.loki3.com/VaryingWidthList"/>
    <dgm:cxn modelId="{3D121810-B604-4D9F-8059-FB6C9ECD52C2}" type="presParOf" srcId="{ACEA6DAB-58DA-4D2C-89FD-A07C66733988}" destId="{A036BB67-84B1-4828-ABAF-794962AC0E9C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A1012-0A58-41A0-8974-6835F4E06009}">
      <dsp:nvSpPr>
        <dsp:cNvPr id="0" name=""/>
        <dsp:cNvSpPr/>
      </dsp:nvSpPr>
      <dsp:spPr>
        <a:xfrm>
          <a:off x="138" y="1116549"/>
          <a:ext cx="1248171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0" tIns="152400" rIns="426720" bIns="152400" numCol="1" spcCol="1270" anchor="ctr" anchorCtr="0">
          <a:noAutofit/>
        </a:bodyPr>
        <a:lstStyle/>
        <a:p>
          <a:pPr marL="0" lvl="0" indent="0" algn="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1</a:t>
          </a:r>
        </a:p>
      </dsp:txBody>
      <dsp:txXfrm>
        <a:off x="138" y="1116549"/>
        <a:ext cx="1248171" cy="1188000"/>
      </dsp:txXfrm>
    </dsp:sp>
    <dsp:sp modelId="{418A81C6-6B15-4F72-9139-270FA1646677}">
      <dsp:nvSpPr>
        <dsp:cNvPr id="0" name=""/>
        <dsp:cNvSpPr/>
      </dsp:nvSpPr>
      <dsp:spPr>
        <a:xfrm>
          <a:off x="1248309" y="1116549"/>
          <a:ext cx="249634" cy="1188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8FBCC-AC62-4925-AD40-204CC7513746}">
      <dsp:nvSpPr>
        <dsp:cNvPr id="0" name=""/>
        <dsp:cNvSpPr/>
      </dsp:nvSpPr>
      <dsp:spPr>
        <a:xfrm>
          <a:off x="1597798" y="1116549"/>
          <a:ext cx="6530063" cy="1188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b="1" i="0" kern="1200" dirty="0">
              <a:solidFill>
                <a:srgbClr val="232323"/>
              </a:solidFill>
              <a:effectLst/>
              <a:latin typeface="Arial" panose="020B0604020202020204" pitchFamily="34" charset="0"/>
            </a:rPr>
            <a:t>Race: black patients </a:t>
          </a:r>
          <a:endParaRPr lang="en-US" sz="4400" b="1" kern="1200" dirty="0"/>
        </a:p>
      </dsp:txBody>
      <dsp:txXfrm>
        <a:off x="1597798" y="1116549"/>
        <a:ext cx="6530063" cy="1188000"/>
      </dsp:txXfrm>
    </dsp:sp>
    <dsp:sp modelId="{C9627CEF-68B3-4D3D-A622-7450EFF2E3AC}">
      <dsp:nvSpPr>
        <dsp:cNvPr id="0" name=""/>
        <dsp:cNvSpPr/>
      </dsp:nvSpPr>
      <dsp:spPr>
        <a:xfrm>
          <a:off x="138" y="2520549"/>
          <a:ext cx="1627187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0" tIns="152400" rIns="426720" bIns="152400" numCol="1" spcCol="1270" anchor="ctr" anchorCtr="0">
          <a:noAutofit/>
        </a:bodyPr>
        <a:lstStyle/>
        <a:p>
          <a:pPr marL="0" lvl="0" indent="0" algn="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2</a:t>
          </a:r>
        </a:p>
      </dsp:txBody>
      <dsp:txXfrm>
        <a:off x="138" y="2520549"/>
        <a:ext cx="1627187" cy="1188000"/>
      </dsp:txXfrm>
    </dsp:sp>
    <dsp:sp modelId="{DDD55F65-DB3B-4323-8725-85B5BC82ADC0}">
      <dsp:nvSpPr>
        <dsp:cNvPr id="0" name=""/>
        <dsp:cNvSpPr/>
      </dsp:nvSpPr>
      <dsp:spPr>
        <a:xfrm>
          <a:off x="1627325" y="2520549"/>
          <a:ext cx="325437" cy="1188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4A645-E729-49DC-8DF3-894DBB29BAA5}">
      <dsp:nvSpPr>
        <dsp:cNvPr id="0" name=""/>
        <dsp:cNvSpPr/>
      </dsp:nvSpPr>
      <dsp:spPr>
        <a:xfrm>
          <a:off x="2082938" y="2520549"/>
          <a:ext cx="6039297" cy="118800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400" b="1" i="0" kern="1200" dirty="0" err="1">
              <a:solidFill>
                <a:srgbClr val="232323"/>
              </a:solidFill>
              <a:effectLst/>
              <a:latin typeface="Arial" panose="020B0604020202020204" pitchFamily="34" charset="0"/>
            </a:rPr>
            <a:t>Age:Older</a:t>
          </a:r>
          <a:r>
            <a:rPr lang="en-US" sz="4400" b="1" i="0" kern="1200" dirty="0">
              <a:solidFill>
                <a:srgbClr val="232323"/>
              </a:solidFill>
              <a:effectLst/>
              <a:latin typeface="Arial" panose="020B0604020202020204" pitchFamily="34" charset="0"/>
            </a:rPr>
            <a:t> patients</a:t>
          </a:r>
          <a:endParaRPr lang="en-US" sz="4400" b="1" kern="1200" dirty="0"/>
        </a:p>
      </dsp:txBody>
      <dsp:txXfrm>
        <a:off x="2082938" y="2520549"/>
        <a:ext cx="6039297" cy="118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C21CE-F475-4867-9124-1AD7AA4E5EA8}">
      <dsp:nvSpPr>
        <dsp:cNvPr id="0" name=""/>
        <dsp:cNvSpPr/>
      </dsp:nvSpPr>
      <dsp:spPr>
        <a:xfrm>
          <a:off x="0" y="332039"/>
          <a:ext cx="81280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Hypertensive emergency</a:t>
          </a:r>
        </a:p>
      </dsp:txBody>
      <dsp:txXfrm>
        <a:off x="59399" y="391438"/>
        <a:ext cx="8009202" cy="1098002"/>
      </dsp:txXfrm>
    </dsp:sp>
    <dsp:sp modelId="{0ECC73A1-9590-42FE-A188-1A517EBB79DE}">
      <dsp:nvSpPr>
        <dsp:cNvPr id="0" name=""/>
        <dsp:cNvSpPr/>
      </dsp:nvSpPr>
      <dsp:spPr>
        <a:xfrm>
          <a:off x="0" y="1548839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elevations in BP </a:t>
          </a:r>
          <a:r>
            <a:rPr lang="en-US" sz="2400" b="1" kern="1200" dirty="0">
              <a:solidFill>
                <a:srgbClr val="7030A0"/>
              </a:solidFill>
            </a:rPr>
            <a:t>(&gt;180/120 mm Hg</a:t>
          </a:r>
          <a:r>
            <a:rPr lang="en-US" sz="2400" kern="1200" dirty="0"/>
            <a:t>) associated </a:t>
          </a:r>
          <a:r>
            <a:rPr lang="en-US" sz="2400" b="1" kern="1200" dirty="0">
              <a:solidFill>
                <a:srgbClr val="C00000"/>
              </a:solidFill>
            </a:rPr>
            <a:t>with</a:t>
          </a:r>
          <a:r>
            <a:rPr lang="en-US" sz="2400" kern="1200" dirty="0"/>
            <a:t> evidence of new or worsening target organ damage</a:t>
          </a:r>
        </a:p>
      </dsp:txBody>
      <dsp:txXfrm>
        <a:off x="0" y="1548839"/>
        <a:ext cx="8128000" cy="1076400"/>
      </dsp:txXfrm>
    </dsp:sp>
    <dsp:sp modelId="{6DD3A220-7DE0-4472-B002-84FB425F8D02}">
      <dsp:nvSpPr>
        <dsp:cNvPr id="0" name=""/>
        <dsp:cNvSpPr/>
      </dsp:nvSpPr>
      <dsp:spPr>
        <a:xfrm>
          <a:off x="0" y="2625239"/>
          <a:ext cx="81280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Hypertensive urgency</a:t>
          </a:r>
        </a:p>
      </dsp:txBody>
      <dsp:txXfrm>
        <a:off x="59399" y="2684638"/>
        <a:ext cx="8009202" cy="1098002"/>
      </dsp:txXfrm>
    </dsp:sp>
    <dsp:sp modelId="{A87A4F59-7EF8-4C32-B117-6D2E245CFB20}">
      <dsp:nvSpPr>
        <dsp:cNvPr id="0" name=""/>
        <dsp:cNvSpPr/>
      </dsp:nvSpPr>
      <dsp:spPr>
        <a:xfrm>
          <a:off x="0" y="3842039"/>
          <a:ext cx="812800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elevations in BP </a:t>
          </a:r>
          <a:r>
            <a:rPr lang="en-US" sz="2800" b="0" kern="1200" dirty="0">
              <a:solidFill>
                <a:srgbClr val="7030A0"/>
              </a:solidFill>
            </a:rPr>
            <a:t>(&gt;180/120 mm Hg</a:t>
          </a:r>
          <a:r>
            <a:rPr lang="en-US" sz="2800" kern="1200" dirty="0"/>
            <a:t>) associated </a:t>
          </a:r>
          <a:r>
            <a:rPr lang="en-US" sz="2800" b="1" kern="1200" dirty="0">
              <a:solidFill>
                <a:srgbClr val="C00000"/>
              </a:solidFill>
            </a:rPr>
            <a:t>without</a:t>
          </a:r>
          <a:r>
            <a:rPr lang="en-US" sz="2800" kern="1200" dirty="0"/>
            <a:t> evidence of new or worsening target organ damage</a:t>
          </a:r>
        </a:p>
      </dsp:txBody>
      <dsp:txXfrm>
        <a:off x="0" y="3842039"/>
        <a:ext cx="8128000" cy="12445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8C880-AA5F-417D-854E-D8F516203304}">
      <dsp:nvSpPr>
        <dsp:cNvPr id="0" name=""/>
        <dsp:cNvSpPr/>
      </dsp:nvSpPr>
      <dsp:spPr>
        <a:xfrm>
          <a:off x="2878574" y="3160"/>
          <a:ext cx="1779984" cy="115698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Acute rise in BP </a:t>
          </a:r>
        </a:p>
      </dsp:txBody>
      <dsp:txXfrm>
        <a:off x="2935054" y="59640"/>
        <a:ext cx="1667024" cy="1044029"/>
      </dsp:txXfrm>
    </dsp:sp>
    <dsp:sp modelId="{3487364A-4C88-47FA-8A63-2128DAC84224}">
      <dsp:nvSpPr>
        <dsp:cNvPr id="0" name=""/>
        <dsp:cNvSpPr/>
      </dsp:nvSpPr>
      <dsp:spPr>
        <a:xfrm>
          <a:off x="1458441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38230" y="294173"/>
              </a:moveTo>
              <a:arcTo wR="2310126" hR="2310126" stAng="17953853" swAng="12108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DBDC9-9353-4DBA-B62B-62C1BA6082D8}">
      <dsp:nvSpPr>
        <dsp:cNvPr id="0" name=""/>
        <dsp:cNvSpPr/>
      </dsp:nvSpPr>
      <dsp:spPr>
        <a:xfrm>
          <a:off x="4484769" y="1599418"/>
          <a:ext cx="2961716" cy="115698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Failure of vasoconstriction by auto regulation  </a:t>
          </a:r>
        </a:p>
      </dsp:txBody>
      <dsp:txXfrm>
        <a:off x="4541249" y="1655898"/>
        <a:ext cx="2848756" cy="1044029"/>
      </dsp:txXfrm>
    </dsp:sp>
    <dsp:sp modelId="{A26A7B41-4090-4501-8612-3666D44C111E}">
      <dsp:nvSpPr>
        <dsp:cNvPr id="0" name=""/>
        <dsp:cNvSpPr/>
      </dsp:nvSpPr>
      <dsp:spPr>
        <a:xfrm>
          <a:off x="1458441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4700" y="2470186"/>
              </a:moveTo>
              <a:arcTo wR="2310126" hR="2310126" stAng="21838381" swAng="135921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67CC0-6B55-4F2C-B0CA-F54D6004EF38}">
      <dsp:nvSpPr>
        <dsp:cNvPr id="0" name=""/>
        <dsp:cNvSpPr/>
      </dsp:nvSpPr>
      <dsp:spPr>
        <a:xfrm>
          <a:off x="4236432" y="4182218"/>
          <a:ext cx="1779984" cy="115698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Endothelial damage </a:t>
          </a:r>
        </a:p>
      </dsp:txBody>
      <dsp:txXfrm>
        <a:off x="4292912" y="4238698"/>
        <a:ext cx="1667024" cy="1044029"/>
      </dsp:txXfrm>
    </dsp:sp>
    <dsp:sp modelId="{49B087FD-620C-4F06-B4C2-F67D29C35D3E}">
      <dsp:nvSpPr>
        <dsp:cNvPr id="0" name=""/>
        <dsp:cNvSpPr/>
      </dsp:nvSpPr>
      <dsp:spPr>
        <a:xfrm>
          <a:off x="1128675" y="675851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820249" y="4563225"/>
              </a:moveTo>
              <a:arcTo wR="2310126" hR="2310126" stAng="4634565" swAng="13806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D272D-E277-4514-807C-33457A52275D}">
      <dsp:nvSpPr>
        <dsp:cNvPr id="0" name=""/>
        <dsp:cNvSpPr/>
      </dsp:nvSpPr>
      <dsp:spPr>
        <a:xfrm>
          <a:off x="472115" y="4029814"/>
          <a:ext cx="2912926" cy="11569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chemeClr val="bg2">
                  <a:lumMod val="10000"/>
                </a:schemeClr>
              </a:solidFill>
            </a:rPr>
            <a:t>Fibrinoid</a:t>
          </a:r>
          <a:r>
            <a:rPr lang="en-US" sz="2800" b="1" kern="1200" dirty="0">
              <a:solidFill>
                <a:schemeClr val="bg2">
                  <a:lumMod val="10000"/>
                </a:schemeClr>
              </a:solidFill>
            </a:rPr>
            <a:t> necrosis</a:t>
          </a:r>
        </a:p>
      </dsp:txBody>
      <dsp:txXfrm>
        <a:off x="528595" y="4086294"/>
        <a:ext cx="2799966" cy="1044029"/>
      </dsp:txXfrm>
    </dsp:sp>
    <dsp:sp modelId="{52599913-B1FB-47FA-9DB6-16DA3C338A86}">
      <dsp:nvSpPr>
        <dsp:cNvPr id="0" name=""/>
        <dsp:cNvSpPr/>
      </dsp:nvSpPr>
      <dsp:spPr>
        <a:xfrm>
          <a:off x="1401031" y="975262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4538" y="2809132"/>
              </a:moveTo>
              <a:arcTo wR="2310126" hR="2310126" stAng="10051519" swAng="116327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D9BB4-5ADA-4009-B7C4-B728C9158D67}">
      <dsp:nvSpPr>
        <dsp:cNvPr id="0" name=""/>
        <dsp:cNvSpPr/>
      </dsp:nvSpPr>
      <dsp:spPr>
        <a:xfrm>
          <a:off x="681514" y="1599418"/>
          <a:ext cx="1779984" cy="115698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Ischemia and RAAS activation</a:t>
          </a:r>
        </a:p>
      </dsp:txBody>
      <dsp:txXfrm>
        <a:off x="737994" y="1655898"/>
        <a:ext cx="1667024" cy="1044029"/>
      </dsp:txXfrm>
    </dsp:sp>
    <dsp:sp modelId="{E49724C6-D348-47E0-8322-FCA841DABA0C}">
      <dsp:nvSpPr>
        <dsp:cNvPr id="0" name=""/>
        <dsp:cNvSpPr/>
      </dsp:nvSpPr>
      <dsp:spPr>
        <a:xfrm>
          <a:off x="1458441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55794" y="807127"/>
              </a:moveTo>
              <a:arcTo wR="2310126" hR="2310126" stAng="13235271" swAng="121087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05A9B-3CF4-460A-8947-9CC9EE47445A}">
      <dsp:nvSpPr>
        <dsp:cNvPr id="0" name=""/>
        <dsp:cNvSpPr/>
      </dsp:nvSpPr>
      <dsp:spPr>
        <a:xfrm rot="16200000">
          <a:off x="2386241" y="1686916"/>
          <a:ext cx="1788961" cy="205421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Drug of</a:t>
          </a:r>
        </a:p>
      </dsp:txBody>
      <dsp:txXfrm rot="5400000">
        <a:off x="2566681" y="2266784"/>
        <a:ext cx="1741150" cy="894481"/>
      </dsp:txXfrm>
    </dsp:sp>
    <dsp:sp modelId="{17B77685-1E33-40F5-A326-55A5228F846A}">
      <dsp:nvSpPr>
        <dsp:cNvPr id="0" name=""/>
        <dsp:cNvSpPr/>
      </dsp:nvSpPr>
      <dsp:spPr>
        <a:xfrm rot="5400000">
          <a:off x="4382011" y="1735900"/>
          <a:ext cx="1778088" cy="198742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choice</a:t>
          </a:r>
        </a:p>
      </dsp:txBody>
      <dsp:txXfrm rot="-5400000">
        <a:off x="4277341" y="2285093"/>
        <a:ext cx="1676264" cy="8890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DED32-773E-47A2-A172-1F32ADE3E4D2}">
      <dsp:nvSpPr>
        <dsp:cNvPr id="0" name=""/>
        <dsp:cNvSpPr/>
      </dsp:nvSpPr>
      <dsp:spPr>
        <a:xfrm>
          <a:off x="3096500" y="1866"/>
          <a:ext cx="1935000" cy="1231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acute MI &amp; UA</a:t>
          </a:r>
        </a:p>
      </dsp:txBody>
      <dsp:txXfrm>
        <a:off x="3096500" y="1866"/>
        <a:ext cx="1935000" cy="1231652"/>
      </dsp:txXfrm>
    </dsp:sp>
    <dsp:sp modelId="{56A71FA7-A8B9-4333-98B7-9E5D4810B3C9}">
      <dsp:nvSpPr>
        <dsp:cNvPr id="0" name=""/>
        <dsp:cNvSpPr/>
      </dsp:nvSpPr>
      <dsp:spPr>
        <a:xfrm>
          <a:off x="1724000" y="1280109"/>
          <a:ext cx="4680000" cy="1231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acute LV failure with pulmonary edema</a:t>
          </a:r>
        </a:p>
      </dsp:txBody>
      <dsp:txXfrm>
        <a:off x="1724000" y="1280109"/>
        <a:ext cx="4680000" cy="1231652"/>
      </dsp:txXfrm>
    </dsp:sp>
    <dsp:sp modelId="{A036BB67-84B1-4828-ABAF-794962AC0E9C}">
      <dsp:nvSpPr>
        <dsp:cNvPr id="0" name=""/>
        <dsp:cNvSpPr/>
      </dsp:nvSpPr>
      <dsp:spPr>
        <a:xfrm>
          <a:off x="2871500" y="2588335"/>
          <a:ext cx="2385000" cy="1231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520" tIns="96520" rIns="96520" bIns="9652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Aortic dissection</a:t>
          </a:r>
        </a:p>
      </dsp:txBody>
      <dsp:txXfrm>
        <a:off x="2871500" y="2588335"/>
        <a:ext cx="2385000" cy="1231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05D37-FC3D-4D5C-A2E0-FFF9CD10C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63AA5-7E95-4064-90F7-2AC0CE7D9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66679-C55C-447A-A163-0C322AFF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43B3-DA1B-4A60-BBCE-07EA4B03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21268-00B9-4E29-9ED2-8F18F621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7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65A1-CDDF-4953-AA2C-EAED756E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78AAA-D3B7-44FC-BF24-177EA9A60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19C34-87D8-4BFD-BE8F-C17574459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AE092-E42C-445B-A4F9-C3A8F27BD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A00A0-82FF-4BF9-9394-9ED1F19F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4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5BD7F-6A99-4F33-B206-2F145F14B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F765D-59E7-4D80-B093-9F9065F3C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2604F-684D-4DE0-8A42-3E75D9F5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600B8-AF35-4C80-BD8B-0767E33F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46F4-CEBA-452E-9764-BF20F65B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3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7BA7-0615-4861-A37B-B7B9E5A3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6F835-4943-4974-8145-879516060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77BA9-026E-45FB-8D9B-4D80DBFC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CC735-94D9-4AE8-9567-7B142E2C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69EF1-0A13-4151-82C2-6AC5F955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6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B661-4EFB-4E58-9C9C-315FB5C9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2A7D6-AB0D-4B73-B795-0359C8FD8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8FFC0-34C8-4B84-A8A3-AE5BF1AB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1C6F9-D63B-4185-93C7-0632E1D8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F5969-1863-4974-8ED0-F6A2F746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3E0F-DFB9-4D97-AC73-C8239771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E559-20F0-4409-8159-7C2C51D02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B9BEC-4585-473B-9EB0-73AADCD4C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D1EFB-B5C1-4134-8A35-C19E7332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F171B-13F3-41E3-B33C-16FCE2C8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A27BD-A1E3-47CA-88F7-4AAB790D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43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6E36-6777-44B2-8DE1-53D2057F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B4EB0-4532-4CE3-95C7-F5A62D310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4AD6A-3E9A-4499-B932-7B3C86E2E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75A63-D250-473C-8C1C-9535D379F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87C3AD-8514-46CC-A800-A39324454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A1F43-FD83-4D9B-83C0-EB55209D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9169BB-7D76-40AD-A425-39528726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FF297B-B85E-478E-A653-54C6C797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58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8850-5CC6-41A9-8DD8-1DEBCDBC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9D47B-3446-49EF-90A6-78BCDFD9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F7D00-55E1-4CEF-B871-2D4DDC31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3D82E-DAFF-4ED3-A47A-CE3B5751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97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2714A-41BD-4511-8D80-CDC473C6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B6D72-3B2E-4561-9DB2-D8667299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0E69B-58B3-47B0-9CA7-88E897F2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72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16AA-6332-4F12-B659-AFFFECD2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B03E8-8DEE-4F97-936B-EB9A8C9CA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1865A-E1BC-47A8-8EF7-6BEC41F2D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D9478-E9DF-4FD7-8AAE-D021E85E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16FB-5672-4894-AEA9-181C1962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300E4-DA2E-4FB1-9A76-38C74F48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49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191AB-C36B-4B98-88DE-1EE72FBC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C60CE-C4E9-4644-9F9A-C2C46E957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BE2A1-F208-434D-82A7-2897D6B7A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9A688-C65B-4B05-AAAD-B7BE78F5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15D2E-0ABC-45CA-BF4F-934B697C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99E5A-A24C-456D-8606-62A0990CC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6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8FFD0-76EA-4812-B3FD-96ACD85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2A5C8-63B6-4979-A5F8-C0024BDF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884C0-B066-41E8-B773-279C3F030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33B13-27DE-48BD-BF2C-561F4F53C137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09465-7672-41B3-A0A3-E3ACE52EF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C3512-8BEF-49A0-B594-C87973728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01CF9-185B-452F-8823-3E6E92107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1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dashforhealth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hlorthalidone-drug-information?topicRef=3869&amp;source=see_link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hlorthalidone-drug-information?topicRef=3869&amp;source=see_link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ptodate.com/contents/hydrochlorothiazide-drug-information?topicRef=3869&amp;source=see_link" TargetMode="External"/><Relationship Id="rId4" Type="http://schemas.openxmlformats.org/officeDocument/2006/relationships/hyperlink" Target="https://www.uptodate.com/contents/indapamide-drug-information?topicRef=3869&amp;source=see_link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hyperlink" Target="https://www.sciencedirect.com/topics/medicine-and-dentistry/beta-adrenergic-receptor-blocking-agent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sciencedirect.com/topics/medicine-and-dentistry/beta-adrenergic-receptor-blocking-ag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6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hyperlink" Target="https://www.sciencedirect.com/topics/medicine-and-dentistry/beta-adrenergic-receptor-blocking-agent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diagramData" Target="../diagrams/data4.xml"/><Relationship Id="rId12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microsoft.com/office/2007/relationships/diagramDrawing" Target="../diagrams/drawing4.xml"/><Relationship Id="rId5" Type="http://schemas.openxmlformats.org/officeDocument/2006/relationships/image" Target="../media/image77.jpeg"/><Relationship Id="rId10" Type="http://schemas.openxmlformats.org/officeDocument/2006/relationships/diagramColors" Target="../diagrams/colors4.xml"/><Relationship Id="rId4" Type="http://schemas.openxmlformats.org/officeDocument/2006/relationships/image" Target="../media/image76.gif"/><Relationship Id="rId9" Type="http://schemas.openxmlformats.org/officeDocument/2006/relationships/diagramQuickStyle" Target="../diagrams/quickStyle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-8335106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8949398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9563690" y="0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0113491" y="0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10727782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11342074" y="0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785F7E-33CE-43AC-881E-FB4E22AACAA1}"/>
              </a:ext>
            </a:extLst>
          </p:cNvPr>
          <p:cNvSpPr txBox="1"/>
          <p:nvPr/>
        </p:nvSpPr>
        <p:spPr>
          <a:xfrm>
            <a:off x="5564221" y="593388"/>
            <a:ext cx="4289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HTN management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3FADC-A47B-4C8A-9D30-12D09E53EFC3}"/>
              </a:ext>
            </a:extLst>
          </p:cNvPr>
          <p:cNvSpPr txBox="1"/>
          <p:nvPr/>
        </p:nvSpPr>
        <p:spPr>
          <a:xfrm>
            <a:off x="5588539" y="4694952"/>
            <a:ext cx="50957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Dr Kamran Mohammadi </a:t>
            </a:r>
          </a:p>
          <a:p>
            <a:pPr algn="ctr"/>
            <a:r>
              <a:rPr lang="en-US" sz="2400" b="0" i="0" dirty="0">
                <a:solidFill>
                  <a:srgbClr val="2E75B6"/>
                </a:solidFill>
                <a:effectLst/>
                <a:latin typeface="Calibri" panose="020F0502020204030204" pitchFamily="34" charset="0"/>
              </a:rPr>
              <a:t>Assistant Professor of cardiology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Fellowship of echocardiography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Tabriz Shahid </a:t>
            </a:r>
            <a:r>
              <a:rPr lang="en-US" sz="2400" b="1" dirty="0" err="1">
                <a:solidFill>
                  <a:srgbClr val="002060"/>
                </a:solidFill>
              </a:rPr>
              <a:t>Madani</a:t>
            </a:r>
            <a:r>
              <a:rPr lang="en-US" sz="2400" b="1" dirty="0">
                <a:solidFill>
                  <a:srgbClr val="002060"/>
                </a:solidFill>
              </a:rPr>
              <a:t> Heart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469E0-9C80-48D6-95E8-A1ABB0FB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6" y="1725091"/>
            <a:ext cx="4789547" cy="2470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857B8-6370-4BE4-8772-53631027F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283" y="1725091"/>
            <a:ext cx="3298175" cy="24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1A4499-44FA-4732-AE7B-559147A11280}"/>
              </a:ext>
            </a:extLst>
          </p:cNvPr>
          <p:cNvSpPr txBox="1"/>
          <p:nvPr/>
        </p:nvSpPr>
        <p:spPr>
          <a:xfrm>
            <a:off x="443060" y="380942"/>
            <a:ext cx="62311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DASH diet (</a:t>
            </a:r>
            <a:r>
              <a:rPr lang="de-DE" sz="2400" b="1" dirty="0">
                <a:hlinkClick r:id="rId2"/>
              </a:rPr>
              <a:t>http://www.dashforhealth.com</a:t>
            </a:r>
            <a:r>
              <a:rPr lang="de-DE" sz="2400" b="1" dirty="0"/>
              <a:t>).</a:t>
            </a:r>
          </a:p>
          <a:p>
            <a:endParaRPr lang="de-DE" dirty="0"/>
          </a:p>
        </p:txBody>
      </p:sp>
      <p:sp>
        <p:nvSpPr>
          <p:cNvPr id="4" name="AutoShape 2" descr="The DASH Food Diet As Dietary Approach To Stop Hypertension Outline Diagram  Stock Vector - Illustration of dairy, nuts: 212771966">
            <a:extLst>
              <a:ext uri="{FF2B5EF4-FFF2-40B4-BE49-F238E27FC236}">
                <a16:creationId xmlns:a16="http://schemas.microsoft.com/office/drawing/2014/main" id="{D01E3D14-93B7-4D63-B172-7C364EA237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5C0EA-6552-4E0F-BA81-A1E66E5BE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99" y="352662"/>
            <a:ext cx="5365423" cy="5859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CEFBF-47CF-4062-99C1-A6EB82236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91" y="2341220"/>
            <a:ext cx="2514600" cy="1819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CADAA-147E-4596-8347-F52274434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733" y="2084050"/>
            <a:ext cx="1876425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02AD8-0519-4CBC-8A8F-ABA5C41BB87B}"/>
              </a:ext>
            </a:extLst>
          </p:cNvPr>
          <p:cNvSpPr txBox="1"/>
          <p:nvPr/>
        </p:nvSpPr>
        <p:spPr>
          <a:xfrm>
            <a:off x="1048731" y="5445783"/>
            <a:ext cx="50472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00FF00"/>
                </a:highlight>
              </a:rPr>
              <a:t>Moderate consumption of coffee, green and black tea. pomegranate juice, beetroot juice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2C29E-F745-4CED-BAA8-63CA70F2F87C}"/>
              </a:ext>
            </a:extLst>
          </p:cNvPr>
          <p:cNvSpPr txBox="1"/>
          <p:nvPr/>
        </p:nvSpPr>
        <p:spPr>
          <a:xfrm>
            <a:off x="511404" y="1497799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</a:rPr>
              <a:t>leafy vegetables and beetroot.</a:t>
            </a:r>
          </a:p>
        </p:txBody>
      </p:sp>
    </p:spTree>
    <p:extLst>
      <p:ext uri="{BB962C8B-B14F-4D97-AF65-F5344CB8AC3E}">
        <p14:creationId xmlns:p14="http://schemas.microsoft.com/office/powerpoint/2010/main" val="291940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6421-B99A-41B1-9421-7C7DEE152084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dirty="0"/>
              <a:t>Pharmacological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0C889-5E26-4640-8EB1-75CEF0044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 average, </a:t>
            </a:r>
            <a:r>
              <a:rPr lang="en-US" sz="3200" b="1" dirty="0">
                <a:highlight>
                  <a:srgbClr val="FFFF00"/>
                </a:highlight>
              </a:rPr>
              <a:t>less than 50% of adults with hypertension receive BP-lowering medication. </a:t>
            </a:r>
          </a:p>
          <a:p>
            <a:pPr marL="0" indent="0">
              <a:buNone/>
            </a:pPr>
            <a:endParaRPr lang="en-US" sz="3200" b="1" dirty="0">
              <a:highlight>
                <a:srgbClr val="FFFF00"/>
              </a:highlight>
            </a:endParaRPr>
          </a:p>
          <a:p>
            <a:endParaRPr lang="en-US" sz="32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3200" b="1" dirty="0">
              <a:highlight>
                <a:srgbClr val="FFFF00"/>
              </a:highlight>
            </a:endParaRPr>
          </a:p>
          <a:p>
            <a:r>
              <a:rPr lang="en-US" sz="3200" dirty="0"/>
              <a:t>Despite the fact that a </a:t>
            </a:r>
            <a:r>
              <a:rPr lang="en-US" sz="3200" b="1" dirty="0">
                <a:highlight>
                  <a:srgbClr val="FF00FF"/>
                </a:highlight>
              </a:rPr>
              <a:t>difference in BP of 20/10 mmHg is associated with a 50% difference in cardiovascular risk.</a:t>
            </a:r>
          </a:p>
        </p:txBody>
      </p:sp>
    </p:spTree>
    <p:extLst>
      <p:ext uri="{BB962C8B-B14F-4D97-AF65-F5344CB8AC3E}">
        <p14:creationId xmlns:p14="http://schemas.microsoft.com/office/powerpoint/2010/main" val="15432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96000">
              <a:schemeClr val="accent6">
                <a:lumMod val="20000"/>
                <a:lumOff val="80000"/>
              </a:schemeClr>
            </a:gs>
            <a:gs pos="96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F24C-4862-4DB1-B655-1F60BEEA1E3A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dirty="0">
                <a:highlight>
                  <a:srgbClr val="00FF00"/>
                </a:highlight>
              </a:rPr>
              <a:t>Response to drugs: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C3373-D129-4B4C-A99F-C15479A96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Each of the antihypertensive therapy classes </a:t>
            </a:r>
            <a:r>
              <a:rPr lang="en-US" b="1" i="0" dirty="0">
                <a:solidFill>
                  <a:srgbClr val="232323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</a:rPr>
              <a:t>is roughly equally effective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in lowering the blood pressure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There is </a:t>
            </a:r>
            <a:r>
              <a:rPr lang="en-US" b="1" i="0" dirty="0">
                <a:solidFill>
                  <a:srgbClr val="232323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wide interpatient variability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as many patients will respond well to one drug but not to another. </a:t>
            </a:r>
          </a:p>
          <a:p>
            <a:pPr marL="0" indent="0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232323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</a:rPr>
              <a:t>amount of blood pressure reduction is the major determinant of reduction in cardiovascular risk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in both younger and older patients with hypertension, </a:t>
            </a:r>
            <a:r>
              <a:rPr lang="en-US" b="1" i="0" dirty="0">
                <a:solidFill>
                  <a:srgbClr val="232323"/>
                </a:solidFill>
                <a:effectLst/>
                <a:highlight>
                  <a:srgbClr val="FF0000"/>
                </a:highlight>
                <a:latin typeface="Arial" panose="020B0604020202020204" pitchFamily="34" charset="0"/>
              </a:rPr>
              <a:t>not the choice of antihypertensive drug</a:t>
            </a:r>
          </a:p>
        </p:txBody>
      </p:sp>
    </p:spTree>
    <p:extLst>
      <p:ext uri="{BB962C8B-B14F-4D97-AF65-F5344CB8AC3E}">
        <p14:creationId xmlns:p14="http://schemas.microsoft.com/office/powerpoint/2010/main" val="336386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6A8E-57CA-45C5-9501-673615913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Prediction of individual responses to drugs:</a:t>
            </a:r>
            <a:endParaRPr lang="en-US" sz="3600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38DB42-4187-4275-8657-4AF78F9C50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40859"/>
              </p:ext>
            </p:extLst>
          </p:nvPr>
        </p:nvGraphicFramePr>
        <p:xfrm>
          <a:off x="2032000" y="1313234"/>
          <a:ext cx="8128000" cy="482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E8E7C6-BA65-435F-A4D8-5BA1A20539FB}"/>
              </a:ext>
            </a:extLst>
          </p:cNvPr>
          <p:cNvSpPr txBox="1"/>
          <p:nvPr/>
        </p:nvSpPr>
        <p:spPr>
          <a:xfrm>
            <a:off x="4815191" y="5569545"/>
            <a:ext cx="6352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highlight>
                  <a:srgbClr val="00FF00"/>
                </a:highlight>
              </a:rPr>
              <a:t>Low renin state</a:t>
            </a:r>
          </a:p>
        </p:txBody>
      </p:sp>
    </p:spTree>
    <p:extLst>
      <p:ext uri="{BB962C8B-B14F-4D97-AF65-F5344CB8AC3E}">
        <p14:creationId xmlns:p14="http://schemas.microsoft.com/office/powerpoint/2010/main" val="17523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/>
              <a:t>Combination vs monotherapy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0FDC4-82E7-4411-A3AB-0453ADCBA6B0}"/>
              </a:ext>
            </a:extLst>
          </p:cNvPr>
          <p:cNvSpPr txBox="1"/>
          <p:nvPr/>
        </p:nvSpPr>
        <p:spPr>
          <a:xfrm>
            <a:off x="3048785" y="2831670"/>
            <a:ext cx="744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i="0" dirty="0">
              <a:solidFill>
                <a:srgbClr val="232323"/>
              </a:solidFill>
              <a:effectLst/>
              <a:highlight>
                <a:srgbClr val="00FFFF"/>
              </a:highlight>
              <a:latin typeface="Arial" panose="020B0604020202020204" pitchFamily="34" charset="0"/>
            </a:endParaRPr>
          </a:p>
          <a:p>
            <a:endParaRPr lang="en-US" sz="1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B07B0-4D52-4BF9-A7CE-409A6C7DF0C0}"/>
              </a:ext>
            </a:extLst>
          </p:cNvPr>
          <p:cNvSpPr txBox="1"/>
          <p:nvPr/>
        </p:nvSpPr>
        <p:spPr>
          <a:xfrm>
            <a:off x="3144465" y="2140087"/>
            <a:ext cx="77864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ACCOMPLISH trial: </a:t>
            </a:r>
            <a:r>
              <a:rPr lang="en-US" sz="2400" b="1" dirty="0">
                <a:highlight>
                  <a:srgbClr val="00FF00"/>
                </a:highlight>
              </a:rPr>
              <a:t>Combination therapy better than  monotherapy.</a:t>
            </a:r>
          </a:p>
          <a:p>
            <a:endParaRPr lang="en-US" sz="2400" b="1" dirty="0">
              <a:solidFill>
                <a:srgbClr val="002060"/>
              </a:solidFill>
              <a:highlight>
                <a:srgbClr val="00FF00"/>
              </a:highlight>
            </a:endParaRPr>
          </a:p>
          <a:p>
            <a:endParaRPr lang="en-US" sz="2400" b="1" dirty="0">
              <a:solidFill>
                <a:srgbClr val="002060"/>
              </a:solidFill>
              <a:highlight>
                <a:srgbClr val="00FF00"/>
              </a:highlight>
            </a:endParaRPr>
          </a:p>
          <a:p>
            <a:endParaRPr lang="en-US" sz="2400" b="1" dirty="0">
              <a:solidFill>
                <a:srgbClr val="002060"/>
              </a:solidFill>
              <a:highlight>
                <a:srgbClr val="00FF00"/>
              </a:highlight>
            </a:endParaRPr>
          </a:p>
          <a:p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</a:rPr>
              <a:t>2020 International Society of Hypertension (ISH) guidelines suggest combination therapy for most patients with blood pressure &gt;140/90 mmHg.</a:t>
            </a:r>
          </a:p>
          <a:p>
            <a:endParaRPr lang="en-US" sz="2400" b="1" dirty="0">
              <a:solidFill>
                <a:srgbClr val="002060"/>
              </a:solidFill>
              <a:highlight>
                <a:srgbClr val="00FF00"/>
              </a:highlight>
            </a:endParaRPr>
          </a:p>
          <a:p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950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C108-2AE2-4713-BC2F-D35B641B9666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dirty="0"/>
              <a:t>Monotherapy indications: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B9BAE-E6B4-44B1-9E15-40107834577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96000">
                <a:schemeClr val="accent6">
                  <a:lumMod val="20000"/>
                  <a:lumOff val="80000"/>
                </a:schemeClr>
              </a:gs>
              <a:gs pos="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Single-drug therapy reasonable in the very elderly or  who have a history of hypotension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highlight>
                  <a:srgbClr val="FFFF00"/>
                </a:highlight>
              </a:rPr>
              <a:t>.</a:t>
            </a:r>
            <a:r>
              <a:rPr lang="en-US" sz="28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US" dirty="0">
              <a:solidFill>
                <a:srgbClr val="232323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4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endParaRPr lang="en-US" sz="2400" b="1" dirty="0"/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0000"/>
                </a:highlight>
              </a:rPr>
              <a:t>Thiazide diuretics (especially chlorthalidone) or CCBs the best initial choice for single-drug therapy.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8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C39B2-EACD-4101-806A-8D427D8E2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53" y="1429966"/>
            <a:ext cx="6887183" cy="3608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3C913-58ED-46F8-AC1B-420C3ADC2F24}"/>
              </a:ext>
            </a:extLst>
          </p:cNvPr>
          <p:cNvSpPr txBox="1"/>
          <p:nvPr/>
        </p:nvSpPr>
        <p:spPr>
          <a:xfrm>
            <a:off x="1974716" y="5428640"/>
            <a:ext cx="8258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2323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Good responders generally respond to low doses with few side effects, while higher doses produce more side effects often with little further reduction in blood pressure</a:t>
            </a:r>
            <a:endParaRPr lang="en-US" sz="2000" b="1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C1070-228C-4081-816D-D4B7549221D0}"/>
              </a:ext>
            </a:extLst>
          </p:cNvPr>
          <p:cNvSpPr txBox="1"/>
          <p:nvPr/>
        </p:nvSpPr>
        <p:spPr>
          <a:xfrm>
            <a:off x="1510218" y="268149"/>
            <a:ext cx="94139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2323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</a:rPr>
              <a:t>2 drugs at half-standard doses vs 1 drug at standard or twice-standard doses: which one is better?</a:t>
            </a:r>
          </a:p>
        </p:txBody>
      </p:sp>
    </p:spTree>
    <p:extLst>
      <p:ext uri="{BB962C8B-B14F-4D97-AF65-F5344CB8AC3E}">
        <p14:creationId xmlns:p14="http://schemas.microsoft.com/office/powerpoint/2010/main" val="58355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First line agents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57704" r="124"/>
          <a:stretch/>
        </p:blipFill>
        <p:spPr>
          <a:xfrm>
            <a:off x="3040547" y="3474720"/>
            <a:ext cx="7155934" cy="15115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r="124" b="78248"/>
          <a:stretch/>
        </p:blipFill>
        <p:spPr>
          <a:xfrm>
            <a:off x="3040545" y="2725783"/>
            <a:ext cx="7155935" cy="70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15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0" y="181539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Combination therapy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2053" y="2209416"/>
            <a:ext cx="574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2185852" y="2002902"/>
            <a:ext cx="911787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BP  =  cardiac output  ×     Resistance</a:t>
            </a:r>
          </a:p>
        </p:txBody>
      </p:sp>
      <p:sp>
        <p:nvSpPr>
          <p:cNvPr id="13" name="Up-Down Arrow 12"/>
          <p:cNvSpPr/>
          <p:nvPr/>
        </p:nvSpPr>
        <p:spPr>
          <a:xfrm>
            <a:off x="4862068" y="3016044"/>
            <a:ext cx="484632" cy="1216152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-Down Arrow 15"/>
          <p:cNvSpPr/>
          <p:nvPr/>
        </p:nvSpPr>
        <p:spPr>
          <a:xfrm>
            <a:off x="9483834" y="3049439"/>
            <a:ext cx="484632" cy="1216152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19124" y="4450927"/>
            <a:ext cx="3848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V-drugs</a:t>
            </a:r>
            <a:r>
              <a:rPr lang="en-US" b="1" dirty="0"/>
              <a:t> (Volume) : </a:t>
            </a:r>
            <a:r>
              <a:rPr lang="en-US" b="1" dirty="0">
                <a:solidFill>
                  <a:srgbClr val="7030A0"/>
                </a:solidFill>
              </a:rPr>
              <a:t>CCB or Diuretics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4003" y="4442045"/>
            <a:ext cx="3568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R-drugs</a:t>
            </a:r>
            <a:r>
              <a:rPr lang="en-US" b="1" dirty="0"/>
              <a:t>(Resistance):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ACEI or ARB</a:t>
            </a:r>
          </a:p>
        </p:txBody>
      </p:sp>
    </p:spTree>
    <p:extLst>
      <p:ext uri="{BB962C8B-B14F-4D97-AF65-F5344CB8AC3E}">
        <p14:creationId xmlns:p14="http://schemas.microsoft.com/office/powerpoint/2010/main" val="1796880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10641" y="-60212"/>
            <a:ext cx="237315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ounded Rectangle 1"/>
          <p:cNvSpPr/>
          <p:nvPr/>
        </p:nvSpPr>
        <p:spPr>
          <a:xfrm>
            <a:off x="3219124" y="443368"/>
            <a:ext cx="771177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Compelling indication for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diuretics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4220" y="2207180"/>
            <a:ext cx="87430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Gout: </a:t>
            </a:r>
            <a:r>
              <a:rPr lang="en-US" sz="3600" b="1" dirty="0">
                <a:solidFill>
                  <a:srgbClr val="C00000"/>
                </a:solidFill>
              </a:rPr>
              <a:t> ×</a:t>
            </a:r>
          </a:p>
          <a:p>
            <a:r>
              <a:rPr lang="en-US" sz="3600" b="1" dirty="0"/>
              <a:t>Hypokalemia:</a:t>
            </a:r>
            <a:r>
              <a:rPr lang="en-US" sz="3600" b="1" dirty="0">
                <a:solidFill>
                  <a:srgbClr val="C00000"/>
                </a:solidFill>
              </a:rPr>
              <a:t> ×</a:t>
            </a:r>
          </a:p>
          <a:p>
            <a:r>
              <a:rPr lang="en-US" sz="3600" b="1" dirty="0"/>
              <a:t>BPH: </a:t>
            </a:r>
            <a:r>
              <a:rPr lang="en-US" sz="3600" b="1" dirty="0">
                <a:solidFill>
                  <a:srgbClr val="C00000"/>
                </a:solidFill>
              </a:rPr>
              <a:t> ×</a:t>
            </a:r>
          </a:p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Metabolic syndrome: </a:t>
            </a:r>
            <a:r>
              <a:rPr lang="en-US" sz="3600" b="1" dirty="0">
                <a:solidFill>
                  <a:srgbClr val="C00000"/>
                </a:solidFill>
              </a:rPr>
              <a:t> ×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3600" b="1" i="0" dirty="0">
                <a:solidFill>
                  <a:srgbClr val="232323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Osteoporosis: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AutoShape 2" descr="87,430 Check Mark Illustrations &amp;amp; Clip Art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0" descr="Check Icone High Res Stock Images | Shutterstock">
            <a:extLst>
              <a:ext uri="{FF2B5EF4-FFF2-40B4-BE49-F238E27FC236}">
                <a16:creationId xmlns:a16="http://schemas.microsoft.com/office/drawing/2014/main" id="{D2DC1858-5ACA-4157-B2BD-84DEE3697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2"/>
          <a:stretch/>
        </p:blipFill>
        <p:spPr bwMode="auto">
          <a:xfrm>
            <a:off x="6182107" y="4433775"/>
            <a:ext cx="830292" cy="6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1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0908893" y="3198166"/>
              <a:ext cx="1799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criteria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8949398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9563690" y="0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0113491" y="0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10727782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11342074" y="0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AC0E20-774B-47BF-9295-7491937B7CE5}"/>
              </a:ext>
            </a:extLst>
          </p:cNvPr>
          <p:cNvSpPr txBox="1"/>
          <p:nvPr/>
        </p:nvSpPr>
        <p:spPr>
          <a:xfrm>
            <a:off x="3576520" y="515566"/>
            <a:ext cx="7451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1B5E1D2-5FEA-4190-8A08-E126A2FB5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17471" r="1272" b="3072"/>
          <a:stretch/>
        </p:blipFill>
        <p:spPr>
          <a:xfrm>
            <a:off x="3969024" y="1679005"/>
            <a:ext cx="7211506" cy="404670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146E46-7F78-4612-9259-D32D1048494D}"/>
              </a:ext>
            </a:extLst>
          </p:cNvPr>
          <p:cNvSpPr/>
          <p:nvPr/>
        </p:nvSpPr>
        <p:spPr>
          <a:xfrm>
            <a:off x="3629288" y="2496790"/>
            <a:ext cx="309649" cy="330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94DCCC2-97C8-4160-B78C-06C5892F94D7}"/>
              </a:ext>
            </a:extLst>
          </p:cNvPr>
          <p:cNvSpPr/>
          <p:nvPr/>
        </p:nvSpPr>
        <p:spPr>
          <a:xfrm>
            <a:off x="3629287" y="5246475"/>
            <a:ext cx="309649" cy="3305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10DA885-C0CF-4A5F-BD4B-C7016934FD3D}"/>
              </a:ext>
            </a:extLst>
          </p:cNvPr>
          <p:cNvSpPr/>
          <p:nvPr/>
        </p:nvSpPr>
        <p:spPr>
          <a:xfrm rot="10800000">
            <a:off x="10206106" y="4072714"/>
            <a:ext cx="775833" cy="42146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426AC-079B-45B9-840E-F2B8EF5D748F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Thiazide-like versus thiazide-type   diuretics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B1FB8-0551-4223-B9ED-9CBE636DD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32323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T</a:t>
            </a:r>
            <a:r>
              <a:rPr lang="en-US" i="0" dirty="0">
                <a:solidFill>
                  <a:srgbClr val="232323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hiazide-like diuretics (such as </a:t>
            </a:r>
            <a:r>
              <a:rPr lang="en-US" i="0" u="sng" dirty="0">
                <a:solidFill>
                  <a:srgbClr val="005B9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hlinkClick r:id="rId3"/>
              </a:rPr>
              <a:t>chlorthalidone</a:t>
            </a:r>
            <a:r>
              <a:rPr lang="en-US" u="sng" dirty="0">
                <a:solidFill>
                  <a:srgbClr val="232323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 and indapamide</a:t>
            </a:r>
            <a:r>
              <a:rPr lang="en-US" i="0" dirty="0">
                <a:solidFill>
                  <a:srgbClr val="232323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) are preferred to thiazide-type diuretics:</a:t>
            </a:r>
          </a:p>
          <a:p>
            <a:pPr marL="0" indent="0">
              <a:buNone/>
            </a:pPr>
            <a:endParaRPr lang="en-US" i="0" dirty="0">
              <a:solidFill>
                <a:srgbClr val="232323"/>
              </a:solidFill>
              <a:effectLst/>
              <a:highlight>
                <a:srgbClr val="00FF00"/>
              </a:highlight>
              <a:latin typeface="Arial" panose="020B0604020202020204" pitchFamily="34" charset="0"/>
            </a:endParaRPr>
          </a:p>
          <a:p>
            <a:r>
              <a:rPr lang="en-US" b="1" i="0" dirty="0">
                <a:solidFill>
                  <a:srgbClr val="232323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</a:rPr>
              <a:t>Significantly more potent </a:t>
            </a:r>
          </a:p>
          <a:p>
            <a:pPr marL="0" indent="0">
              <a:buNone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Significantly </a:t>
            </a:r>
            <a:r>
              <a:rPr lang="en-US" b="1" i="0" dirty="0">
                <a:solidFill>
                  <a:srgbClr val="232323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</a:rPr>
              <a:t>lowered the relative risk of cardiovascular 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events by 12 percent and heart failure by 21 percent.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A0A5-1E1C-4EC9-BC7B-55A53C0D5A04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Thiazide therapy rules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919AE-4945-457E-B062-B4D4D523C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232323"/>
                </a:solidFill>
                <a:latin typeface="Times New Roman" panose="02020603050405020304" pitchFamily="18" charset="0"/>
              </a:rPr>
              <a:t>1) 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 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</a:rPr>
              <a:t>most patients not previously treated with a thiazide 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diuretic, we suggest 12.5 to 25 mg/day of </a:t>
            </a:r>
            <a:r>
              <a:rPr lang="en-US" sz="2400" b="0" i="0" u="sng" dirty="0">
                <a:solidFill>
                  <a:srgbClr val="005B92"/>
                </a:solidFill>
                <a:effectLst/>
                <a:latin typeface="Arial" panose="020B0604020202020204" pitchFamily="34" charset="0"/>
                <a:hlinkClick r:id="rId3"/>
              </a:rPr>
              <a:t>chlorthalidone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(or 1.25 to 5 mg/day of </a:t>
            </a:r>
            <a:r>
              <a:rPr lang="en-US" sz="2400" b="0" i="0" u="sng" dirty="0">
                <a:solidFill>
                  <a:srgbClr val="005B92"/>
                </a:solidFill>
                <a:effectLst/>
                <a:latin typeface="Arial" panose="020B0604020202020204" pitchFamily="34" charset="0"/>
                <a:hlinkClick r:id="rId4"/>
              </a:rPr>
              <a:t>indapamide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), rather than </a:t>
            </a:r>
            <a:r>
              <a:rPr lang="en-US" sz="2400" b="0" i="0" u="sng" dirty="0">
                <a:solidFill>
                  <a:srgbClr val="005B92"/>
                </a:solidFill>
                <a:effectLst/>
                <a:latin typeface="Arial" panose="020B0604020202020204" pitchFamily="34" charset="0"/>
                <a:hlinkClick r:id="rId5"/>
              </a:rPr>
              <a:t>hydrochlorothiazide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indent="0" algn="l">
              <a:buNone/>
            </a:pPr>
            <a:endParaRPr lang="en-US" sz="24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2) Among 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older patients who are less than 10 mmHg above goal blood pressure, low-dose hydrochlorothiazide 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is a reasonable alternative.</a:t>
            </a:r>
          </a:p>
          <a:p>
            <a:pPr marL="0" indent="0" algn="l">
              <a:buNone/>
            </a:pPr>
            <a:endParaRPr lang="en-US" sz="2400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232323"/>
                </a:solidFill>
                <a:latin typeface="Times New Roman" panose="02020603050405020304" pitchFamily="18" charset="0"/>
              </a:rPr>
              <a:t>3)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Among </a:t>
            </a:r>
            <a:r>
              <a:rPr lang="en-US" sz="2400" i="0" dirty="0">
                <a:solidFill>
                  <a:srgbClr val="232323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patients already treated with low-dose </a:t>
            </a:r>
            <a:r>
              <a:rPr lang="en-US" sz="2400" i="0" u="sng" dirty="0">
                <a:solidFill>
                  <a:srgbClr val="005B9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5"/>
              </a:rPr>
              <a:t>hydrochlorothiazide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, the optimal approach has not been defined. Some experts would switch all patients to </a:t>
            </a:r>
            <a:r>
              <a:rPr lang="en-US" sz="2400" b="0" i="0" u="sng" dirty="0">
                <a:solidFill>
                  <a:srgbClr val="005B92"/>
                </a:solidFill>
                <a:effectLst/>
                <a:latin typeface="Arial" panose="020B0604020202020204" pitchFamily="34" charset="0"/>
                <a:hlinkClick r:id="rId3"/>
              </a:rPr>
              <a:t>chlorthalidone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sz="2400" b="0" i="0" u="sng" dirty="0">
                <a:solidFill>
                  <a:srgbClr val="005B92"/>
                </a:solidFill>
                <a:effectLst/>
                <a:latin typeface="Arial" panose="020B0604020202020204" pitchFamily="34" charset="0"/>
                <a:hlinkClick r:id="rId4"/>
              </a:rPr>
              <a:t>indapamide</a:t>
            </a:r>
            <a:r>
              <a:rPr lang="en-US" sz="2400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at their next visit</a:t>
            </a:r>
            <a:r>
              <a:rPr lang="en-US" sz="2400" dirty="0">
                <a:solidFill>
                  <a:srgbClr val="232323"/>
                </a:solidFill>
                <a:latin typeface="Arial" panose="020B060402020202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3151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74E549-B987-46DC-B68F-CE511EEE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7" y="513090"/>
            <a:ext cx="5145932" cy="4134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885820-8578-4C63-B645-DD2ADC5FD7FF}"/>
              </a:ext>
            </a:extLst>
          </p:cNvPr>
          <p:cNvSpPr txBox="1"/>
          <p:nvPr/>
        </p:nvSpPr>
        <p:spPr>
          <a:xfrm>
            <a:off x="6484397" y="299007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sz="2800" b="1" i="0" dirty="0">
                <a:solidFill>
                  <a:srgbClr val="232323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Monitoring for hypokalemia 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6DDB3-504E-4B91-ACA7-4A697A674E4B}"/>
              </a:ext>
            </a:extLst>
          </p:cNvPr>
          <p:cNvSpPr txBox="1"/>
          <p:nvPr/>
        </p:nvSpPr>
        <p:spPr>
          <a:xfrm>
            <a:off x="5389124" y="3881337"/>
            <a:ext cx="66537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potassium loss, 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</a:rPr>
              <a:t>occurs only during the first two weeks of therapy </a:t>
            </a:r>
            <a:r>
              <a:rPr lang="en-US" sz="24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before a new steady state is established . </a:t>
            </a:r>
          </a:p>
          <a:p>
            <a:pPr algn="l"/>
            <a:r>
              <a:rPr lang="en-US" sz="24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Thus, a </a:t>
            </a:r>
            <a:r>
              <a:rPr lang="en-US" sz="2400" b="1" i="0" dirty="0">
                <a:solidFill>
                  <a:srgbClr val="232323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</a:rPr>
              <a:t>stable patient with a normal serum K at three weeks is not at risk of late hypokalemia unless the diuretic dose is increased.</a:t>
            </a:r>
          </a:p>
        </p:txBody>
      </p:sp>
    </p:spTree>
    <p:extLst>
      <p:ext uri="{BB962C8B-B14F-4D97-AF65-F5344CB8AC3E}">
        <p14:creationId xmlns:p14="http://schemas.microsoft.com/office/powerpoint/2010/main" val="207741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3FBC8A-2BFF-45CD-A6FB-871B7764ACF0}"/>
              </a:ext>
            </a:extLst>
          </p:cNvPr>
          <p:cNvSpPr txBox="1"/>
          <p:nvPr/>
        </p:nvSpPr>
        <p:spPr>
          <a:xfrm>
            <a:off x="2081719" y="575743"/>
            <a:ext cx="83268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232323"/>
                </a:solidFill>
                <a:effectLst/>
                <a:highlight>
                  <a:srgbClr val="00FF00"/>
                </a:highlight>
                <a:latin typeface="Verdana" panose="020B0604030504040204" pitchFamily="34" charset="0"/>
              </a:rPr>
              <a:t>Dose dependence of thiazide-induced side effects</a:t>
            </a:r>
            <a:endParaRPr lang="en-US" sz="2800" dirty="0">
              <a:highlight>
                <a:srgbClr val="00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F006B-E027-4653-B2F7-78892F03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371" y="2091447"/>
            <a:ext cx="8025318" cy="39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947E-6534-4745-AB5E-4EF5DFDC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73" y="286062"/>
            <a:ext cx="10154055" cy="957837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Compelling indication for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ACEI and ARBs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1641-2DFB-4D58-93CE-72DA40966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5" y="1712068"/>
            <a:ext cx="11235447" cy="446489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32323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LVH: </a:t>
            </a:r>
            <a:r>
              <a:rPr lang="en-US" b="1" dirty="0">
                <a:solidFill>
                  <a:srgbClr val="232323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ARB</a:t>
            </a:r>
          </a:p>
          <a:p>
            <a:r>
              <a:rPr lang="en-US" b="1" dirty="0">
                <a:solidFill>
                  <a:srgbClr val="232323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Metabolic syn: </a:t>
            </a:r>
            <a:r>
              <a:rPr lang="en-US" b="1" dirty="0">
                <a:solidFill>
                  <a:srgbClr val="232323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ARB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(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</a:rPr>
              <a:t>reduces  arterial  stiffness)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</a:t>
            </a:r>
          </a:p>
          <a:p>
            <a:r>
              <a:rPr lang="en-US" b="1" i="0" dirty="0">
                <a:solidFill>
                  <a:srgbClr val="232323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AF: </a:t>
            </a:r>
            <a:r>
              <a:rPr lang="en-US" b="1" i="0" dirty="0">
                <a:solidFill>
                  <a:srgbClr val="232323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</a:rPr>
              <a:t>ARB</a:t>
            </a:r>
          </a:p>
          <a:p>
            <a:endParaRPr lang="en-US" sz="3200" b="1" dirty="0"/>
          </a:p>
          <a:p>
            <a:endParaRPr lang="en-US" b="1" dirty="0"/>
          </a:p>
          <a:p>
            <a:r>
              <a:rPr lang="en-US" sz="2800" b="1" dirty="0"/>
              <a:t>Pregnancy: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0000"/>
                </a:highlight>
              </a:rPr>
              <a:t>ACEI, ARB ×</a:t>
            </a:r>
          </a:p>
          <a:p>
            <a:r>
              <a:rPr lang="en-US" sz="2800" b="1" dirty="0"/>
              <a:t>DM: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00"/>
                </a:highlight>
              </a:rPr>
              <a:t>ACEI, ARB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CKD: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00"/>
                </a:highlight>
              </a:rPr>
              <a:t>ACEI, ARB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B0C04A-C991-4C80-A9A3-7856875CC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3" t="22146" r="321" b="990"/>
          <a:stretch/>
        </p:blipFill>
        <p:spPr>
          <a:xfrm>
            <a:off x="3463046" y="2648405"/>
            <a:ext cx="8249056" cy="1546698"/>
          </a:xfrm>
          <a:prstGeom prst="rect">
            <a:avLst/>
          </a:prstGeom>
          <a:gradFill>
            <a:gsLst>
              <a:gs pos="27000">
                <a:schemeClr val="accent3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931CC12-96CF-4D7D-88BD-7F837FDBF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485" y="4742334"/>
            <a:ext cx="564204" cy="606289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167F455F-78DD-4AB5-A54A-83C49C20B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485" y="5194570"/>
            <a:ext cx="564204" cy="6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5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6" y="177953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ounded Rectangle 1"/>
          <p:cNvSpPr/>
          <p:nvPr/>
        </p:nvSpPr>
        <p:spPr>
          <a:xfrm>
            <a:off x="2820290" y="569783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CKD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527" y="2033295"/>
            <a:ext cx="8391901" cy="40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8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005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0" y="269355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Serum Cr rising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4289" y="2249092"/>
            <a:ext cx="8180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In the course of </a:t>
            </a:r>
            <a:r>
              <a:rPr lang="en-US" sz="3200" b="1" dirty="0">
                <a:highlight>
                  <a:srgbClr val="FF00FF"/>
                </a:highlight>
              </a:rPr>
              <a:t>reducing intraglomerular pressure</a:t>
            </a:r>
            <a:r>
              <a:rPr lang="en-US" sz="3200" dirty="0"/>
              <a:t>, </a:t>
            </a:r>
            <a:r>
              <a:rPr lang="en-US" sz="3200" b="1" dirty="0">
                <a:solidFill>
                  <a:srgbClr val="0070C0"/>
                </a:solidFill>
              </a:rPr>
              <a:t>serum creatinine may increase up to 30% because of concurrent reduction in GFR</a:t>
            </a:r>
          </a:p>
        </p:txBody>
      </p:sp>
    </p:spTree>
    <p:extLst>
      <p:ext uri="{BB962C8B-B14F-4D97-AF65-F5344CB8AC3E}">
        <p14:creationId xmlns:p14="http://schemas.microsoft.com/office/powerpoint/2010/main" val="3701891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26" y="-60212"/>
            <a:ext cx="45719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ounded Rectangle 1"/>
          <p:cNvSpPr/>
          <p:nvPr/>
        </p:nvSpPr>
        <p:spPr>
          <a:xfrm>
            <a:off x="3074023" y="439782"/>
            <a:ext cx="7363428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Compelling indication for CCBs: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4"/>
          <a:srcRect t="70683" r="-541"/>
          <a:stretch/>
        </p:blipFill>
        <p:spPr>
          <a:xfrm>
            <a:off x="2917374" y="3647872"/>
            <a:ext cx="6225651" cy="962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47221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Most studies favor CCBs to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reduce graft loss and maintain higher GFR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D7C6F8-7C8A-4CE2-A081-65DD4322A796}"/>
              </a:ext>
            </a:extLst>
          </p:cNvPr>
          <p:cNvSpPr txBox="1"/>
          <p:nvPr/>
        </p:nvSpPr>
        <p:spPr>
          <a:xfrm>
            <a:off x="2917374" y="1351050"/>
            <a:ext cx="67588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HTN and edema: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0000"/>
                </a:highlight>
              </a:rPr>
              <a:t>×</a:t>
            </a:r>
          </a:p>
          <a:p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HTN and NSAID: 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HTN and older patients: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HTN and angina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HTN and renal transplantation</a:t>
            </a: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379D1A7-B954-452D-924A-4AF79C12E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5737" y="1929947"/>
            <a:ext cx="1361872" cy="14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5719" cy="683003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18876" y="403805"/>
            <a:ext cx="9465498" cy="73152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Compelling indication for </a:t>
            </a:r>
            <a:r>
              <a:rPr lang="el-GR" sz="2800" b="1" dirty="0">
                <a:solidFill>
                  <a:srgbClr val="002060"/>
                </a:solidFill>
                <a:hlinkClick r:id="rId4" tooltip="Learn more about Beta Adrenergic Receptor Blocking Agent from ScienceDirect's AI-generated Topic Pages"/>
              </a:rPr>
              <a:t>β-</a:t>
            </a:r>
            <a:r>
              <a:rPr lang="en-US" sz="2800" b="1" dirty="0">
                <a:solidFill>
                  <a:srgbClr val="002060"/>
                </a:solidFill>
                <a:hlinkClick r:id="rId4" tooltip="Learn more about Beta Adrenergic Receptor Blocking Agent from ScienceDirect's AI-generated Topic Pages"/>
              </a:rPr>
              <a:t>blockers 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/>
              <a:t>(</a:t>
            </a:r>
            <a:r>
              <a:rPr lang="en-US" sz="2800" b="1" dirty="0" err="1">
                <a:solidFill>
                  <a:srgbClr val="C00000"/>
                </a:solidFill>
              </a:rPr>
              <a:t>nonatenolol</a:t>
            </a:r>
            <a:r>
              <a:rPr lang="en-US" sz="2800" b="1" dirty="0">
                <a:solidFill>
                  <a:srgbClr val="C00000"/>
                </a:solidFill>
              </a:rPr>
              <a:t> </a:t>
            </a:r>
            <a:r>
              <a:rPr lang="el-GR" sz="2800" b="1" dirty="0">
                <a:solidFill>
                  <a:srgbClr val="C00000"/>
                </a:solidFill>
                <a:hlinkClick r:id="rId4" tooltip="Learn more about Beta Adrenergic Receptor Blocking Agent from ScienceDirect's AI-generated Topic Pages"/>
              </a:rPr>
              <a:t>β-</a:t>
            </a:r>
            <a:r>
              <a:rPr lang="en-US" sz="2800" b="1" dirty="0">
                <a:solidFill>
                  <a:srgbClr val="C00000"/>
                </a:solidFill>
                <a:hlinkClick r:id="rId4" tooltip="Learn more about Beta Adrenergic Receptor Blocking Agent from ScienceDirect's AI-generated Topic Pages"/>
              </a:rPr>
              <a:t>blockers</a:t>
            </a:r>
            <a:r>
              <a:rPr lang="en-US" sz="2800" b="1" dirty="0"/>
              <a:t>)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5456" y="1450659"/>
            <a:ext cx="84270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IHD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0000"/>
                </a:highlight>
              </a:rPr>
              <a:t>Arrhythmia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00"/>
                </a:highlight>
              </a:rPr>
              <a:t>HF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Thoracic aortic disease (class I)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00FFFF"/>
              </a:highlight>
            </a:endParaRPr>
          </a:p>
        </p:txBody>
      </p:sp>
      <p:pic>
        <p:nvPicPr>
          <p:cNvPr id="13" name="Picture 1" descr="2016_CVD PREV2016. For web_VD-CD20048.jpg">
            <a:extLst>
              <a:ext uri="{FF2B5EF4-FFF2-40B4-BE49-F238E27FC236}">
                <a16:creationId xmlns:a16="http://schemas.microsoft.com/office/drawing/2014/main" id="{228B0E1F-9848-4F89-B02A-609F146E9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81347" r="-878" b="2896"/>
          <a:stretch/>
        </p:blipFill>
        <p:spPr bwMode="auto">
          <a:xfrm>
            <a:off x="2212714" y="4401827"/>
            <a:ext cx="9131838" cy="10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74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E600-483B-4911-8E8D-BE742520AE2D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27000">
                <a:schemeClr val="accent3">
                  <a:lumMod val="20000"/>
                  <a:lumOff val="80000"/>
                </a:schemeClr>
              </a:gs>
              <a:gs pos="30000">
                <a:schemeClr val="accent6">
                  <a:lumMod val="20000"/>
                  <a:lumOff val="80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HTN staging based on office BP measurement.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Rutine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lab tests and ECG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highlight>
                  <a:srgbClr val="00FFFF"/>
                </a:highlight>
              </a:rPr>
              <a:t>Nonpharmacological interventions for all patients with HTN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highlight>
                  <a:srgbClr val="FF0000"/>
                </a:highlight>
              </a:rPr>
              <a:t>HTN inducers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BP treatment goal: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highlight>
                  <a:srgbClr val="008080"/>
                </a:highlight>
              </a:rPr>
              <a:t>less than 140/80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highlight>
                  <a:srgbClr val="FF00FF"/>
                </a:highlight>
              </a:rPr>
              <a:t>First line agents: ACEI or ARB, CCB,  thiazide diuretics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HTN and </a:t>
            </a:r>
            <a:r>
              <a:rPr lang="el-GR" b="1" dirty="0">
                <a:solidFill>
                  <a:srgbClr val="0563C1"/>
                </a:solidFill>
                <a:hlinkClick r:id="rId2" tooltip="Learn more about Beta Adrenergic Receptor Blocking Agent from ScienceDirect's AI-generated Topic Pa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β-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hlinkClick r:id="rId2" tooltip="Learn more about Beta Adrenergic Receptor Blocking Agent from ScienceDirect's AI-generated Topic Pa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blockers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nonatenolol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 </a:t>
            </a:r>
            <a:r>
              <a:rPr lang="el-GR" b="1" dirty="0">
                <a:solidFill>
                  <a:srgbClr val="0563C1"/>
                </a:solidFill>
                <a:hlinkClick r:id="rId2" tooltip="Learn more about Beta Adrenergic Receptor Blocking Agent from ScienceDirect's AI-generated Topic Pa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β-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hlinkClick r:id="rId2" tooltip="Learn more about Beta Adrenergic Receptor Blocking Agent from ScienceDirect's AI-generated Topic Pa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blockers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highlight>
                  <a:srgbClr val="00FF00"/>
                </a:highlight>
              </a:rPr>
              <a:t>Combination therapy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except: very elderly or those at risk or who have a history of hypotension (CCB or  Diuretic)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highlight>
                  <a:srgbClr val="FFFF00"/>
                </a:highlight>
              </a:rPr>
              <a:t>Compelling indications</a:t>
            </a:r>
          </a:p>
          <a:p>
            <a:pPr marL="0" indent="0">
              <a:buNone/>
            </a:pP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  <a:p>
            <a:endParaRPr lang="en-US" sz="2800" b="1" dirty="0">
              <a:solidFill>
                <a:srgbClr val="7030A0"/>
              </a:solidFill>
            </a:endParaRPr>
          </a:p>
          <a:p>
            <a:endParaRPr lang="en-US" sz="2800" b="1" dirty="0">
              <a:solidFill>
                <a:srgbClr val="7030A0"/>
              </a:solidFill>
            </a:endParaRPr>
          </a:p>
          <a:p>
            <a:endParaRPr lang="en-US" sz="2800" b="1" dirty="0"/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D8A42-2853-46EE-B036-C2BCD998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4227"/>
            <a:ext cx="8132769" cy="957155"/>
          </a:xfrm>
          <a:prstGeom prst="rect">
            <a:avLst/>
          </a:prstGeom>
        </p:spPr>
      </p:pic>
      <p:pic>
        <p:nvPicPr>
          <p:cNvPr id="6" name="Picture 8" descr="Take away stock vector. Illustration of delivery, goods - 68135338">
            <a:extLst>
              <a:ext uri="{FF2B5EF4-FFF2-40B4-BE49-F238E27FC236}">
                <a16:creationId xmlns:a16="http://schemas.microsoft.com/office/drawing/2014/main" id="{2B807C8D-1ECA-4151-A60C-043878E42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5282" b="4914"/>
          <a:stretch/>
        </p:blipFill>
        <p:spPr bwMode="auto">
          <a:xfrm>
            <a:off x="8783064" y="130780"/>
            <a:ext cx="1907377" cy="19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98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614292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9563690" y="0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0113491" y="0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10727782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11342074" y="0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28DDC7-2ECF-4D7A-BD26-89E75783FAE7}"/>
              </a:ext>
            </a:extLst>
          </p:cNvPr>
          <p:cNvSpPr txBox="1"/>
          <p:nvPr/>
        </p:nvSpPr>
        <p:spPr>
          <a:xfrm>
            <a:off x="4011929" y="583660"/>
            <a:ext cx="563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Classification of Hypertension </a:t>
            </a:r>
            <a:r>
              <a:rPr lang="en-US" sz="2400" b="1" dirty="0">
                <a:highlight>
                  <a:srgbClr val="FFFF00"/>
                </a:highlight>
              </a:rPr>
              <a:t>Based on Office</a:t>
            </a:r>
            <a:r>
              <a:rPr lang="en-US" sz="2400" b="1" dirty="0"/>
              <a:t> Blood Pressure (BP) Measurement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6B4F15-A983-441D-9DBB-3DA0C685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01" y="1738922"/>
            <a:ext cx="6935380" cy="4352921"/>
          </a:xfrm>
          <a:prstGeom prst="rect">
            <a:avLst/>
          </a:prstGeom>
        </p:spPr>
      </p:pic>
      <p:sp>
        <p:nvSpPr>
          <p:cNvPr id="8" name="Action Button: Go Forward or Next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80EB960-866F-4394-8E54-002042C69BE8}"/>
              </a:ext>
            </a:extLst>
          </p:cNvPr>
          <p:cNvSpPr/>
          <p:nvPr/>
        </p:nvSpPr>
        <p:spPr>
          <a:xfrm>
            <a:off x="10330774" y="766157"/>
            <a:ext cx="389107" cy="4595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82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بی زحمت لایک کن - ویسگون">
            <a:extLst>
              <a:ext uri="{FF2B5EF4-FFF2-40B4-BE49-F238E27FC236}">
                <a16:creationId xmlns:a16="http://schemas.microsoft.com/office/drawing/2014/main" id="{AE0C558C-5413-44DC-A384-DBC22F902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62" y="723336"/>
            <a:ext cx="8013524" cy="54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82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5EBD-F639-CB57-9901-CFD1A5D9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4709E0-965A-6E88-A45D-4EF0CDB01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324" y="365125"/>
            <a:ext cx="8191892" cy="62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38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89" y="6208064"/>
            <a:ext cx="1425291" cy="4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752" y="6322843"/>
            <a:ext cx="609600" cy="48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0467"/>
          <a:stretch/>
        </p:blipFill>
        <p:spPr>
          <a:xfrm>
            <a:off x="10756725" y="6294001"/>
            <a:ext cx="1019168" cy="33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732848"/>
            <a:ext cx="1509195" cy="1036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9" y="5798489"/>
            <a:ext cx="1541419" cy="905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191">
            <a:off x="10669772" y="695937"/>
            <a:ext cx="1193075" cy="889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Primary Prevention in Cardiovascular Disease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7374" y="489528"/>
            <a:ext cx="7969978" cy="540617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4427006" y="1440301"/>
            <a:ext cx="371417" cy="5017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118393" y="1440301"/>
            <a:ext cx="371417" cy="50170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89" y="6208064"/>
            <a:ext cx="1425291" cy="4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752" y="6322843"/>
            <a:ext cx="609600" cy="48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0467"/>
          <a:stretch/>
        </p:blipFill>
        <p:spPr>
          <a:xfrm>
            <a:off x="10756725" y="6294001"/>
            <a:ext cx="1019168" cy="33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732848"/>
            <a:ext cx="1509195" cy="1036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9" y="5798489"/>
            <a:ext cx="1541419" cy="905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191">
            <a:off x="10669772" y="695937"/>
            <a:ext cx="1193075" cy="889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Primary Prevention in Cardiovascular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4457" y="2034792"/>
            <a:ext cx="7752268" cy="3698056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9585639" y="2034791"/>
            <a:ext cx="484632" cy="65604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89" y="6208064"/>
            <a:ext cx="1425291" cy="4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752" y="6322843"/>
            <a:ext cx="609600" cy="48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0467"/>
          <a:stretch/>
        </p:blipFill>
        <p:spPr>
          <a:xfrm>
            <a:off x="10756725" y="6294001"/>
            <a:ext cx="1019168" cy="33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732848"/>
            <a:ext cx="1509195" cy="1036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9" y="5798489"/>
            <a:ext cx="1541419" cy="905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191">
            <a:off x="10669772" y="695937"/>
            <a:ext cx="1193075" cy="889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CKD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4279" y="2249092"/>
            <a:ext cx="6810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the course of reducing </a:t>
            </a:r>
            <a:r>
              <a:rPr lang="en-US" sz="2400" dirty="0" err="1"/>
              <a:t>intraglomerular</a:t>
            </a:r>
            <a:r>
              <a:rPr lang="en-US" sz="2400" dirty="0"/>
              <a:t> pressure and thereby reducing albuminuria, </a:t>
            </a:r>
            <a:r>
              <a:rPr lang="en-US" sz="2400" b="1" dirty="0">
                <a:solidFill>
                  <a:srgbClr val="0070C0"/>
                </a:solidFill>
              </a:rPr>
              <a:t>serum creatinine may increase up to 30% because of concurrent reduction in GFR</a:t>
            </a:r>
          </a:p>
        </p:txBody>
      </p:sp>
    </p:spTree>
    <p:extLst>
      <p:ext uri="{BB962C8B-B14F-4D97-AF65-F5344CB8AC3E}">
        <p14:creationId xmlns:p14="http://schemas.microsoft.com/office/powerpoint/2010/main" val="28292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89" y="6208064"/>
            <a:ext cx="1425291" cy="4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752" y="6322843"/>
            <a:ext cx="609600" cy="48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0467"/>
          <a:stretch/>
        </p:blipFill>
        <p:spPr>
          <a:xfrm>
            <a:off x="10756725" y="6294001"/>
            <a:ext cx="1019168" cy="33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732848"/>
            <a:ext cx="1509195" cy="1036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9" y="5798489"/>
            <a:ext cx="1541419" cy="905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191">
            <a:off x="10669772" y="695937"/>
            <a:ext cx="1193075" cy="889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/>
              <a:t>HTN and metabolic syndrome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5" name="Picture 1" descr="2016_CVD PREV2016. For web_VD-CD20048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81347" r="-878" b="2896"/>
          <a:stretch/>
        </p:blipFill>
        <p:spPr bwMode="auto">
          <a:xfrm>
            <a:off x="1755514" y="2200573"/>
            <a:ext cx="9131838" cy="10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5514" y="4098651"/>
            <a:ext cx="8912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High-dose  ARB  therapy  reduces  arterial  stiffness  in  patients  with  hypertension  with  the metabolic syndrome.</a:t>
            </a:r>
          </a:p>
        </p:txBody>
      </p:sp>
    </p:spTree>
    <p:extLst>
      <p:ext uri="{BB962C8B-B14F-4D97-AF65-F5344CB8AC3E}">
        <p14:creationId xmlns:p14="http://schemas.microsoft.com/office/powerpoint/2010/main" val="3696771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89" y="6208064"/>
            <a:ext cx="1425291" cy="4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752" y="6322843"/>
            <a:ext cx="609600" cy="48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0467"/>
          <a:stretch/>
        </p:blipFill>
        <p:spPr>
          <a:xfrm>
            <a:off x="10756725" y="6294001"/>
            <a:ext cx="1019168" cy="33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732848"/>
            <a:ext cx="1509195" cy="1036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9" y="5798489"/>
            <a:ext cx="1541419" cy="905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191">
            <a:off x="10669772" y="695937"/>
            <a:ext cx="1193075" cy="889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HTN and </a:t>
            </a:r>
            <a:r>
              <a:rPr lang="el-GR" sz="3200" dirty="0">
                <a:solidFill>
                  <a:srgbClr val="002060"/>
                </a:solidFill>
                <a:hlinkClick r:id="rId10" tooltip="Learn more about Beta Adrenergic Receptor Blocking Agent from ScienceDirect's AI-generated Topic Pages"/>
              </a:rPr>
              <a:t>β-</a:t>
            </a:r>
            <a:r>
              <a:rPr lang="en-US" sz="3200" dirty="0">
                <a:solidFill>
                  <a:srgbClr val="002060"/>
                </a:solidFill>
                <a:hlinkClick r:id="rId10" tooltip="Learn more about Beta Adrenergic Receptor Blocking Agent from ScienceDirect's AI-generated Topic Pages"/>
              </a:rPr>
              <a:t>blockers 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dirty="0"/>
              <a:t>(</a:t>
            </a:r>
            <a:r>
              <a:rPr lang="en-US" b="1" dirty="0" err="1">
                <a:solidFill>
                  <a:srgbClr val="C00000"/>
                </a:solidFill>
              </a:rPr>
              <a:t>nonatenolol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l-GR" b="1" dirty="0">
                <a:solidFill>
                  <a:srgbClr val="C00000"/>
                </a:solidFill>
                <a:hlinkClick r:id="rId10" tooltip="Learn more about Beta Adrenergic Receptor Blocking Agent from ScienceDirect's AI-generated Topic Pages"/>
              </a:rPr>
              <a:t>β-</a:t>
            </a:r>
            <a:r>
              <a:rPr lang="en-US" b="1" dirty="0">
                <a:solidFill>
                  <a:srgbClr val="C00000"/>
                </a:solidFill>
                <a:hlinkClick r:id="rId10" tooltip="Learn more about Beta Adrenergic Receptor Blocking Agent from ScienceDirect's AI-generated Topic Pages"/>
              </a:rPr>
              <a:t>blockers</a:t>
            </a:r>
            <a:r>
              <a:rPr lang="en-US" dirty="0"/>
              <a:t>)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2053" y="2209416"/>
            <a:ext cx="541039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IHD</a:t>
            </a:r>
            <a:r>
              <a:rPr lang="en-US" sz="4000" b="1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Arrhythmia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rgbClr val="FF0000"/>
                </a:solidFill>
              </a:rPr>
              <a:t>HF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b="1" dirty="0">
                <a:solidFill>
                  <a:srgbClr val="002060"/>
                </a:solidFill>
              </a:rPr>
              <a:t>Thoracic aortic disease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582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46701" cy="6830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0" y="177954"/>
            <a:ext cx="1994264" cy="1255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189" y="6208064"/>
            <a:ext cx="1425291" cy="425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752" y="6322843"/>
            <a:ext cx="609600" cy="48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" b="10467"/>
          <a:stretch/>
        </p:blipFill>
        <p:spPr>
          <a:xfrm>
            <a:off x="10756725" y="6294001"/>
            <a:ext cx="1019168" cy="339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732848"/>
            <a:ext cx="1509195" cy="1036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9" y="5798489"/>
            <a:ext cx="1541419" cy="905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191">
            <a:off x="10669772" y="695937"/>
            <a:ext cx="1193075" cy="889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17374" y="443368"/>
            <a:ext cx="8013525" cy="731520"/>
          </a:xfrm>
          <a:prstGeom prst="roundRect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/>
              <a:t>Combination vs single-drug therapy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7374" y="1490008"/>
            <a:ext cx="796997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single-drug therapy </a:t>
            </a:r>
            <a:r>
              <a:rPr lang="en-US" sz="2800" b="1" dirty="0"/>
              <a:t>reasonable in the </a:t>
            </a:r>
            <a:r>
              <a:rPr lang="en-US" sz="2800" b="1" dirty="0">
                <a:solidFill>
                  <a:srgbClr val="00B0F0"/>
                </a:solidFill>
              </a:rPr>
              <a:t>very elderly </a:t>
            </a:r>
            <a:r>
              <a:rPr lang="en-US" sz="2800" b="1" dirty="0"/>
              <a:t>or  who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have a history of hypotension.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rgbClr val="C00000"/>
                </a:solidFill>
              </a:rPr>
              <a:t>Thiazide diuretics (especially </a:t>
            </a:r>
            <a:r>
              <a:rPr lang="en-US" sz="2800" b="1" dirty="0" err="1">
                <a:solidFill>
                  <a:srgbClr val="C00000"/>
                </a:solidFill>
              </a:rPr>
              <a:t>chlorthalidone</a:t>
            </a:r>
            <a:r>
              <a:rPr lang="en-US" sz="2800" b="1" dirty="0">
                <a:solidFill>
                  <a:srgbClr val="C00000"/>
                </a:solidFill>
              </a:rPr>
              <a:t>) or CCBs </a:t>
            </a:r>
            <a:r>
              <a:rPr lang="en-US" sz="2800" b="1" dirty="0">
                <a:solidFill>
                  <a:srgbClr val="92D050"/>
                </a:solidFill>
              </a:rPr>
              <a:t>the best initial choice </a:t>
            </a:r>
            <a:r>
              <a:rPr lang="en-US" sz="2800" b="1" dirty="0"/>
              <a:t>for single-drug therapy. 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ACEI or ARB is not recommended as a single therapy in elderly patient because of low renin level</a:t>
            </a:r>
            <a:r>
              <a:rPr lang="en-US" sz="2800" b="1" dirty="0"/>
              <a:t>.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517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13168" t="8029" r="37438" b="10350"/>
          <a:stretch/>
        </p:blipFill>
        <p:spPr>
          <a:xfrm>
            <a:off x="1310641" y="731519"/>
            <a:ext cx="8493759" cy="5539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93760" y="1666240"/>
            <a:ext cx="1310640" cy="2336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65520" y="1971040"/>
            <a:ext cx="1818640" cy="2844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6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13933" t="17329" r="35573" b="19948"/>
          <a:stretch/>
        </p:blipFill>
        <p:spPr>
          <a:xfrm>
            <a:off x="1574800" y="751840"/>
            <a:ext cx="5862321" cy="5405120"/>
          </a:xfrm>
          <a:prstGeom prst="rect">
            <a:avLst/>
          </a:prstGeom>
        </p:spPr>
        <p:style>
          <a:lnRef idx="0">
            <a:schemeClr val="accent2"/>
          </a:lnRef>
          <a:fillRef idx="1001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28269" t="27720" r="39776" b="16719"/>
          <a:stretch/>
        </p:blipFill>
        <p:spPr>
          <a:xfrm>
            <a:off x="7437121" y="751840"/>
            <a:ext cx="3911600" cy="540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979" y="168388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0186" y="279221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0186" y="380821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993" y="50088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Round Single Corner Rectangle 8"/>
          <p:cNvSpPr/>
          <p:nvPr/>
        </p:nvSpPr>
        <p:spPr>
          <a:xfrm>
            <a:off x="1636607" y="4958358"/>
            <a:ext cx="5428826" cy="839708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/>
                </a:solidFill>
              </a:rPr>
              <a:t>modifying or titrating oral therapy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7498927" y="5008880"/>
            <a:ext cx="3778673" cy="92456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modifying or titrating oral therapy</a:t>
            </a:r>
          </a:p>
        </p:txBody>
      </p:sp>
    </p:spTree>
    <p:extLst>
      <p:ext uri="{BB962C8B-B14F-4D97-AF65-F5344CB8AC3E}">
        <p14:creationId xmlns:p14="http://schemas.microsoft.com/office/powerpoint/2010/main" val="235552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1041627" y="3228944"/>
              <a:ext cx="1533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HTN criteria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614292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1228584" y="-1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Paraclinic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0113491" y="0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10727782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11342074" y="0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4C3471-5BE5-49EB-BE69-7B579336B5C7}"/>
              </a:ext>
            </a:extLst>
          </p:cNvPr>
          <p:cNvSpPr txBox="1"/>
          <p:nvPr/>
        </p:nvSpPr>
        <p:spPr>
          <a:xfrm>
            <a:off x="3550596" y="25293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6A69E-AB55-42C0-A246-D323556F1782}"/>
              </a:ext>
            </a:extLst>
          </p:cNvPr>
          <p:cNvSpPr txBox="1"/>
          <p:nvPr/>
        </p:nvSpPr>
        <p:spPr>
          <a:xfrm>
            <a:off x="2692800" y="515566"/>
            <a:ext cx="6772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</a:rPr>
              <a:t>Blood tests: Na, K, Cr, lipid profile and FBS. </a:t>
            </a:r>
          </a:p>
          <a:p>
            <a:endParaRPr lang="en-US" sz="2800" b="1" dirty="0"/>
          </a:p>
          <a:p>
            <a:r>
              <a:rPr lang="en-US" sz="2800" b="1" dirty="0">
                <a:highlight>
                  <a:srgbClr val="FF00FF"/>
                </a:highlight>
              </a:rPr>
              <a:t>Urine test: Dipstick urine test. </a:t>
            </a:r>
          </a:p>
          <a:p>
            <a:endParaRPr lang="en-US" sz="2800" b="1" dirty="0"/>
          </a:p>
          <a:p>
            <a:r>
              <a:rPr lang="en-US" sz="2800" b="1" dirty="0">
                <a:highlight>
                  <a:srgbClr val="00FFFF"/>
                </a:highlight>
              </a:rPr>
              <a:t>ECG: Detection of AF, LVH and IHD.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2AFAB-050D-4FD6-BDC4-C9EF406E4095}"/>
              </a:ext>
            </a:extLst>
          </p:cNvPr>
          <p:cNvSpPr txBox="1"/>
          <p:nvPr/>
        </p:nvSpPr>
        <p:spPr>
          <a:xfrm>
            <a:off x="2647083" y="4056434"/>
            <a:ext cx="677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HelveticaNeue"/>
              </a:rPr>
              <a:t>Elevated serum uric acid (s-UA) is common in patients with hypertension and should be treated with diet, urate influencing drugs 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HelveticaNeue"/>
              </a:rPr>
              <a:t>(losartan) or urate lowering drugs in symptomatic patients</a:t>
            </a:r>
            <a:endParaRPr lang="en-US" b="1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41925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186546" y="94210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8181" y="757443"/>
            <a:ext cx="2983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Definition and classification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9532" y="2681946"/>
            <a:ext cx="1713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The actual BP level may not be as important as the rate of BP rise</a:t>
            </a:r>
          </a:p>
        </p:txBody>
      </p:sp>
    </p:spTree>
    <p:extLst>
      <p:ext uri="{BB962C8B-B14F-4D97-AF65-F5344CB8AC3E}">
        <p14:creationId xmlns:p14="http://schemas.microsoft.com/office/powerpoint/2010/main" val="338871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at Made Human Brains So Big? | The Scientist Magazine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78" y="490666"/>
            <a:ext cx="2438400" cy="192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Chocolate Human Heart | Edible Museum | Realistic Chocolate Body Pa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0" name="Picture 4" descr="Carditis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85" y="2956766"/>
            <a:ext cx="2309092" cy="23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ypertensive Retinopathy - Eye Disorders - MSD Manual Professional Ed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42" y="2130076"/>
            <a:ext cx="2152072" cy="213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Kidney Stones | NIDD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6266" name="Picture 10" descr="Chronic kidney disease is focus of World Kidney Day on March 14 - News | U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54" y="4115930"/>
            <a:ext cx="1847273" cy="20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70" name="Picture 14" descr="The Near-Fatal Panic Attack EMR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0" r="8873" b="29420"/>
          <a:stretch/>
        </p:blipFill>
        <p:spPr bwMode="auto">
          <a:xfrm>
            <a:off x="4185959" y="2521799"/>
            <a:ext cx="1348509" cy="207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576" y="568613"/>
            <a:ext cx="472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Acute target organ damage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8297" y="806555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inherit"/>
              </a:rPr>
              <a:t>-Hypertensive encephalopathy </a:t>
            </a:r>
          </a:p>
          <a:p>
            <a:r>
              <a:rPr lang="en-US" b="1" dirty="0">
                <a:solidFill>
                  <a:srgbClr val="00B050"/>
                </a:solidFill>
              </a:rPr>
              <a:t>-Stroke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69422" y="455608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Acute retinopathy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716" y="3011055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Aortic dissection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0145" y="5837382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AKI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594" y="5452225"/>
            <a:ext cx="4365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inherit"/>
              </a:rPr>
              <a:t>Acute coronary event</a:t>
            </a:r>
          </a:p>
          <a:p>
            <a:r>
              <a:rPr lang="en-US" b="1" dirty="0">
                <a:solidFill>
                  <a:srgbClr val="002060"/>
                </a:solidFill>
                <a:latin typeface="inherit"/>
              </a:rPr>
              <a:t>Acute cardiogenic pulmonary </a:t>
            </a:r>
            <a:r>
              <a:rPr lang="en-US" b="1" dirty="0" err="1">
                <a:solidFill>
                  <a:srgbClr val="002060"/>
                </a:solidFill>
                <a:latin typeface="inherit"/>
              </a:rPr>
              <a:t>oedema</a:t>
            </a:r>
            <a:endParaRPr lang="en-US" b="1" dirty="0">
              <a:solidFill>
                <a:srgbClr val="002060"/>
              </a:solidFill>
              <a:latin typeface="inheri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47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sts in hypertensive crisis&#10;❏ Blood pressure&#10;measurement in both&#10;arms&#10;❏ Urine toxicology&#10;screen&#10;❏ Funduscopic&#10;examinatio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4" y="1265382"/>
            <a:ext cx="82296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93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erebral blood flow in relation to artery lumen diameter. Dotted lines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47" y="1504373"/>
            <a:ext cx="70961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6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1200" y="923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8764" y="923636"/>
            <a:ext cx="4601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Hypertensive emergency pathophysiology</a:t>
            </a:r>
          </a:p>
        </p:txBody>
      </p:sp>
    </p:spTree>
    <p:extLst>
      <p:ext uri="{BB962C8B-B14F-4D97-AF65-F5344CB8AC3E}">
        <p14:creationId xmlns:p14="http://schemas.microsoft.com/office/powerpoint/2010/main" val="1287251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2 practical points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b="1" i="0" dirty="0">
                <a:solidFill>
                  <a:srgbClr val="2A2A2A"/>
                </a:solidFill>
                <a:effectLst/>
                <a:latin typeface="Merriweather"/>
              </a:rPr>
              <a:t>Although </a:t>
            </a:r>
            <a:r>
              <a:rPr lang="en-US" sz="3000" b="1" i="0" dirty="0" err="1">
                <a:solidFill>
                  <a:srgbClr val="2A2A2A"/>
                </a:solidFill>
                <a:effectLst/>
                <a:latin typeface="Merriweather"/>
              </a:rPr>
              <a:t>i.v.</a:t>
            </a:r>
            <a:r>
              <a:rPr lang="en-US" sz="3000" b="1" i="0" dirty="0">
                <a:solidFill>
                  <a:srgbClr val="2A2A2A"/>
                </a:solidFill>
                <a:effectLst/>
                <a:latin typeface="Merriweather"/>
              </a:rPr>
              <a:t> drug administration is recommended for most hypertension emergencies, </a:t>
            </a:r>
            <a:r>
              <a:rPr lang="en-US" sz="3300" b="1" i="0" dirty="0">
                <a:solidFill>
                  <a:srgbClr val="0070C0"/>
                </a:solidFill>
                <a:effectLst/>
                <a:latin typeface="Merriweather"/>
              </a:rPr>
              <a:t>low dose of oral therapy with ACEIs, ARBs, or beta-blockers </a:t>
            </a:r>
            <a:r>
              <a:rPr lang="en-US" sz="3000" b="1" i="0" dirty="0">
                <a:solidFill>
                  <a:srgbClr val="2A2A2A"/>
                </a:solidFill>
                <a:effectLst/>
                <a:latin typeface="Merriweather"/>
              </a:rPr>
              <a:t>is sometimes very effective.</a:t>
            </a:r>
            <a:endParaRPr lang="en-US" sz="3000" b="1" dirty="0"/>
          </a:p>
          <a:p>
            <a:endParaRPr lang="en-US" sz="3900" b="1" dirty="0">
              <a:solidFill>
                <a:srgbClr val="002060"/>
              </a:solidFill>
            </a:endParaRPr>
          </a:p>
          <a:p>
            <a:endParaRPr lang="en-US" sz="3900" b="1" dirty="0">
              <a:solidFill>
                <a:srgbClr val="002060"/>
              </a:solidFill>
            </a:endParaRPr>
          </a:p>
          <a:p>
            <a:r>
              <a:rPr lang="en-US" sz="4200" b="1" dirty="0">
                <a:solidFill>
                  <a:srgbClr val="002060"/>
                </a:solidFill>
              </a:rPr>
              <a:t>Furosemide</a:t>
            </a:r>
            <a:r>
              <a:rPr lang="en-US" dirty="0"/>
              <a:t> </a:t>
            </a:r>
          </a:p>
        </p:txBody>
      </p:sp>
      <p:sp>
        <p:nvSpPr>
          <p:cNvPr id="4" name="Multiply 3"/>
          <p:cNvSpPr/>
          <p:nvPr/>
        </p:nvSpPr>
        <p:spPr>
          <a:xfrm>
            <a:off x="4200698" y="4961468"/>
            <a:ext cx="914400" cy="914400"/>
          </a:xfrm>
          <a:prstGeom prst="mathMultiply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18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aortic dissection &#10;is a tear in the inner &#10;layer of the aortic wall, &#10;which allows blood to &#10;enter into the wall &#10;of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27" y="1576243"/>
            <a:ext cx="57957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2" descr="Medical Clipart - doctor-checking-patents-blood-pressure - Classroom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5" y="1723087"/>
            <a:ext cx="399934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988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0825" b="78997"/>
          <a:stretch/>
        </p:blipFill>
        <p:spPr>
          <a:xfrm>
            <a:off x="848360" y="569225"/>
            <a:ext cx="9187858" cy="1339665"/>
          </a:xfrm>
          <a:prstGeom prst="rect">
            <a:avLst/>
          </a:prstGeom>
        </p:spPr>
      </p:pic>
      <p:pic>
        <p:nvPicPr>
          <p:cNvPr id="3" name="Picture 2" descr="Tests in hypertensive crisis&#10;❏ Chest radiography&#10;❏ ECG&#10;❏ Echocardiography&#10;❏ Urine or serum pregnancy&#10;screening&#10;❏ Head CT&#10;❏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17800" r="68239"/>
          <a:stretch/>
        </p:blipFill>
        <p:spPr bwMode="auto">
          <a:xfrm>
            <a:off x="1145308" y="2595887"/>
            <a:ext cx="1736437" cy="28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729181" y="2102716"/>
          <a:ext cx="5455920" cy="2743200"/>
        </p:xfrm>
        <a:graphic>
          <a:graphicData uri="http://schemas.openxmlformats.org/drawingml/2006/table">
            <a:tbl>
              <a:tblPr/>
              <a:tblGrid>
                <a:gridCol w="5455920">
                  <a:extLst>
                    <a:ext uri="{9D8B030D-6E8A-4147-A177-3AD203B41FA5}">
                      <a16:colId xmlns:a16="http://schemas.microsoft.com/office/drawing/2014/main" val="35852003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  <a:latin typeface="inherit"/>
                        </a:rPr>
                        <a:t>Common tests for all potential causes</a:t>
                      </a:r>
                      <a:r>
                        <a:rPr lang="en-US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7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effectLst/>
                          <a:latin typeface="inherit"/>
                        </a:rPr>
                        <a:t>Fundoscopy</a:t>
                      </a:r>
                      <a:r>
                        <a:rPr lang="en-US" sz="2000" b="1" dirty="0">
                          <a:effectLst/>
                          <a:latin typeface="inherit"/>
                        </a:rPr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034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  <a:latin typeface="inherit"/>
                        </a:rPr>
                        <a:t>12-lead ECG</a:t>
                      </a:r>
                      <a:r>
                        <a:rPr lang="en-US" sz="2000" b="1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116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inherit"/>
                        </a:rPr>
                        <a:t>CBC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92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Creatinine, electrolytes</a:t>
                      </a:r>
                      <a:r>
                        <a:rPr lang="en-US" sz="2000" b="1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612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herit"/>
                        </a:rPr>
                        <a:t>U/A</a:t>
                      </a:r>
                      <a:r>
                        <a:rPr lang="en-US" sz="2000" b="1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267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Pregnancy test in women of child-bearing age</a:t>
                      </a:r>
                      <a:r>
                        <a:rPr lang="en-US" sz="2000" b="1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263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678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08760" y="873761"/>
          <a:ext cx="7096760" cy="5216626"/>
        </p:xfrm>
        <a:graphic>
          <a:graphicData uri="http://schemas.openxmlformats.org/drawingml/2006/table">
            <a:tbl>
              <a:tblPr/>
              <a:tblGrid>
                <a:gridCol w="7096760">
                  <a:extLst>
                    <a:ext uri="{9D8B030D-6E8A-4147-A177-3AD203B41FA5}">
                      <a16:colId xmlns:a16="http://schemas.microsoft.com/office/drawing/2014/main" val="2638980794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algn="l" fontAlgn="t"/>
                      <a:r>
                        <a:rPr lang="en-US" sz="3600" b="1" dirty="0">
                          <a:solidFill>
                            <a:srgbClr val="00B050"/>
                          </a:solidFill>
                          <a:effectLst/>
                          <a:latin typeface="inherit"/>
                        </a:rPr>
                        <a:t>Specific tests by indication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6825"/>
                  </a:ext>
                </a:extLst>
              </a:tr>
              <a:tr h="576378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Troponin, and NT-</a:t>
                      </a:r>
                      <a:r>
                        <a:rPr lang="en-US" sz="1800" b="1" dirty="0" err="1">
                          <a:solidFill>
                            <a:srgbClr val="7030A0"/>
                          </a:solidFill>
                          <a:effectLst/>
                          <a:latin typeface="inherit"/>
                        </a:rPr>
                        <a:t>proBNP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09973"/>
                  </a:ext>
                </a:extLst>
              </a:tr>
              <a:tr h="41922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Chest X-ray 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(fluid overload)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36313"/>
                  </a:ext>
                </a:extLst>
              </a:tr>
              <a:tr h="741875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rgbClr val="00B0F0"/>
                          </a:solidFill>
                          <a:effectLst/>
                          <a:latin typeface="inherit"/>
                        </a:rPr>
                        <a:t>Echocardiography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 (aortic dissection, heart failure, or </a:t>
                      </a:r>
                      <a:r>
                        <a:rPr lang="en-US" sz="1800" b="1" dirty="0" err="1">
                          <a:effectLst/>
                          <a:latin typeface="inherit"/>
                        </a:rPr>
                        <a:t>ischaemia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)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03921"/>
                  </a:ext>
                </a:extLst>
              </a:tr>
              <a:tr h="945443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chemeClr val="accent4"/>
                          </a:solidFill>
                          <a:effectLst/>
                          <a:latin typeface="inherit"/>
                        </a:rPr>
                        <a:t>CT angiography 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of thorax and/or abdomen in suspected acute aortic disease (e.g. aortic dissection)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033822"/>
                  </a:ext>
                </a:extLst>
              </a:tr>
              <a:tr h="41922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inherit"/>
                        </a:rPr>
                        <a:t>CT or MRI brain 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(nervous system involvement)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403162"/>
                  </a:ext>
                </a:extLst>
              </a:tr>
              <a:tr h="741875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effectLst/>
                          <a:latin typeface="inherit"/>
                        </a:rPr>
                        <a:t>Renal ultrasound (renal impairment or suspected renal artery stenosis)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85267"/>
                  </a:ext>
                </a:extLst>
              </a:tr>
              <a:tr h="741875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solidFill>
                            <a:srgbClr val="FF9900"/>
                          </a:solidFill>
                          <a:effectLst/>
                          <a:latin typeface="inherit"/>
                        </a:rPr>
                        <a:t>Urine drug screen (suspected methamphetamine or cocaine use)</a:t>
                      </a:r>
                      <a:r>
                        <a:rPr lang="en-US" sz="1800" b="1" dirty="0">
                          <a:effectLst/>
                          <a:latin typeface="inherit"/>
                        </a:rPr>
                        <a:t> </a:t>
                      </a:r>
                    </a:p>
                  </a:txBody>
                  <a:tcPr marL="82101" marR="82101" marT="41050" marB="4105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FD5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635839"/>
                  </a:ext>
                </a:extLst>
              </a:tr>
            </a:tbl>
          </a:graphicData>
        </a:graphic>
      </p:graphicFrame>
      <p:pic>
        <p:nvPicPr>
          <p:cNvPr id="4" name="Picture 2" descr="Hypertensive crisis :&#10;Treatment Goals&#10;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22392" r="69150" b="2248"/>
          <a:stretch/>
        </p:blipFill>
        <p:spPr bwMode="auto">
          <a:xfrm>
            <a:off x="9509759" y="3103418"/>
            <a:ext cx="1477819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1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38037" y="2429162"/>
            <a:ext cx="8451272" cy="2207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Treatment goal</a:t>
            </a:r>
          </a:p>
        </p:txBody>
      </p:sp>
    </p:spTree>
    <p:extLst>
      <p:ext uri="{BB962C8B-B14F-4D97-AF65-F5344CB8AC3E}">
        <p14:creationId xmlns:p14="http://schemas.microsoft.com/office/powerpoint/2010/main" val="283788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614292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1228584" y="-1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842876" y="-2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075056"/>
              <a:ext cx="15338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HTN treatment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10727782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11342074" y="0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1D8B89-D6C5-43F2-9CFA-0343E2C337E2}"/>
              </a:ext>
            </a:extLst>
          </p:cNvPr>
          <p:cNvSpPr txBox="1"/>
          <p:nvPr/>
        </p:nvSpPr>
        <p:spPr>
          <a:xfrm>
            <a:off x="3738286" y="1260049"/>
            <a:ext cx="424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highlight>
                  <a:srgbClr val="FFFF00"/>
                </a:highlight>
              </a:rPr>
              <a:t>Non-pharmacological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91F37-37E1-4921-92EE-B02F785BCA08}"/>
              </a:ext>
            </a:extLst>
          </p:cNvPr>
          <p:cNvSpPr txBox="1"/>
          <p:nvPr/>
        </p:nvSpPr>
        <p:spPr>
          <a:xfrm>
            <a:off x="3794512" y="2015750"/>
            <a:ext cx="413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00FFFF"/>
                </a:highlight>
              </a:rPr>
              <a:t>Pharmacological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6B43E-1297-405D-AFE1-811631C44A1B}"/>
              </a:ext>
            </a:extLst>
          </p:cNvPr>
          <p:cNvSpPr txBox="1"/>
          <p:nvPr/>
        </p:nvSpPr>
        <p:spPr>
          <a:xfrm>
            <a:off x="2023352" y="3151762"/>
            <a:ext cx="70971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0000"/>
                </a:highlight>
              </a:rPr>
              <a:t>Seasonal BP Variation</a:t>
            </a:r>
            <a:r>
              <a:rPr lang="en-US" sz="2400" b="1" dirty="0"/>
              <a:t>: </a:t>
            </a:r>
          </a:p>
          <a:p>
            <a:r>
              <a:rPr lang="en-US" sz="2400" b="1" dirty="0"/>
              <a:t>BP exhibits seasonal variation with lower levels at higher temperatures and higher at lower temperatures. </a:t>
            </a:r>
          </a:p>
          <a:p>
            <a:r>
              <a:rPr lang="en-US" sz="2400" b="1" dirty="0">
                <a:highlight>
                  <a:srgbClr val="FF00FF"/>
                </a:highlight>
              </a:rPr>
              <a:t>Similar changes occur in people traveling from places with cold to hot temperature, or the reverse. </a:t>
            </a:r>
          </a:p>
        </p:txBody>
      </p:sp>
    </p:spTree>
    <p:extLst>
      <p:ext uri="{BB962C8B-B14F-4D97-AF65-F5344CB8AC3E}">
        <p14:creationId xmlns:p14="http://schemas.microsoft.com/office/powerpoint/2010/main" val="1795400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ypertensive Urgency&#10;Initiate oral hypertensive therapy based on medical&#10;comorbidities and home medications.&#10;Determine lev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8" y="1136073"/>
            <a:ext cx="3509818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ypertensive Urgency : Treatment&#10;target&#10;❏ Gradual blood pressure reduction&#10;over 24–48 hours&#10;❏ Common error : Over aggressi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3484" r="8668" b="11161"/>
          <a:stretch/>
        </p:blipFill>
        <p:spPr bwMode="auto">
          <a:xfrm>
            <a:off x="8910087" y="2584017"/>
            <a:ext cx="2657301" cy="37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8591756" y="2678545"/>
            <a:ext cx="636663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Management Pearls&#10;In general, one should aim to lower the BP by no&#10;more than 20% within minutes to an hour.&#10;Over the next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4017"/>
            <a:ext cx="3338945" cy="363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100945" y="2743200"/>
            <a:ext cx="581891" cy="484632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4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toregulatio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22771"/>
            <a:ext cx="566039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2" descr="Cerebral Autoregulation and Blood Pressure Lowering | Hyperten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58903"/>
            <a:ext cx="4762500" cy="27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ronic Hypertension - Present&#10;with urgency&#10;❏ End organs adapt to chronically elevated blood&#10;pressures, setting a new phys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-2" r="13370" b="81661"/>
          <a:stretch/>
        </p:blipFill>
        <p:spPr bwMode="auto">
          <a:xfrm>
            <a:off x="6847031" y="619759"/>
            <a:ext cx="4479637" cy="5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ypertensive Emergency&#10;Identify&#10;❏ General treatment&#10;category&#10;❏ “Compelling”&#10;conditions category&#10;Aortic&#10;Dissection&#10;Acute&#10;St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5641" r="24618" b="11641"/>
          <a:stretch/>
        </p:blipFill>
        <p:spPr bwMode="auto">
          <a:xfrm>
            <a:off x="7006936" y="3919479"/>
            <a:ext cx="4461164" cy="224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28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73" y="2715492"/>
            <a:ext cx="10574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Time to reach blood pressure target</a:t>
            </a:r>
          </a:p>
        </p:txBody>
      </p:sp>
    </p:spTree>
    <p:extLst>
      <p:ext uri="{BB962C8B-B14F-4D97-AF65-F5344CB8AC3E}">
        <p14:creationId xmlns:p14="http://schemas.microsoft.com/office/powerpoint/2010/main" val="269619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agnosis and management of a hypertensive crisis. Colors correspond to...  |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44660" r="978" b="1749"/>
          <a:stretch/>
        </p:blipFill>
        <p:spPr bwMode="auto">
          <a:xfrm>
            <a:off x="1967345" y="3455410"/>
            <a:ext cx="8478982" cy="27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ypertensive Emergency&#10;Exception to general&#10;treatment goal?&#10;General&#10;Hypertensive&#10;Emergency&#10;Stroke&#10;Aortic&#10;dissection&#10;Pre-ec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77" y="629920"/>
            <a:ext cx="6076950" cy="28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243228" y="3932887"/>
            <a:ext cx="13808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Aortic dissection</a:t>
            </a:r>
          </a:p>
        </p:txBody>
      </p:sp>
      <p:sp>
        <p:nvSpPr>
          <p:cNvPr id="7" name="Oval 6"/>
          <p:cNvSpPr/>
          <p:nvPr/>
        </p:nvSpPr>
        <p:spPr>
          <a:xfrm>
            <a:off x="1359862" y="4456610"/>
            <a:ext cx="136698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eclampsia</a:t>
            </a:r>
          </a:p>
        </p:txBody>
      </p:sp>
      <p:sp>
        <p:nvSpPr>
          <p:cNvPr id="8" name="Oval 7"/>
          <p:cNvSpPr/>
          <p:nvPr/>
        </p:nvSpPr>
        <p:spPr>
          <a:xfrm>
            <a:off x="1167395" y="3722551"/>
            <a:ext cx="128356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Pheo</a:t>
            </a:r>
            <a:r>
              <a:rPr lang="en-US" sz="1600" dirty="0"/>
              <a:t> crisis</a:t>
            </a:r>
          </a:p>
        </p:txBody>
      </p:sp>
    </p:spTree>
    <p:extLst>
      <p:ext uri="{BB962C8B-B14F-4D97-AF65-F5344CB8AC3E}">
        <p14:creationId xmlns:p14="http://schemas.microsoft.com/office/powerpoint/2010/main" val="2383498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14061" t="8352" r="36627" b="16082"/>
          <a:stretch/>
        </p:blipFill>
        <p:spPr>
          <a:xfrm>
            <a:off x="2216728" y="914400"/>
            <a:ext cx="650055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35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Treatment goal in aortic dissection</a:t>
            </a:r>
          </a:p>
        </p:txBody>
      </p:sp>
      <p:pic>
        <p:nvPicPr>
          <p:cNvPr id="26626" name="Picture 2" descr="Acute ischemic stroke&#10;❏ Hypertension associated with ischemic&#10;stroke is often considered an adaptive&#10;response to maintain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18388" r="5577" b="6523"/>
          <a:stretch/>
        </p:blipFill>
        <p:spPr bwMode="auto">
          <a:xfrm>
            <a:off x="1808480" y="2590800"/>
            <a:ext cx="8453120" cy="32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07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ypertensive Encephalopathy - Stepwar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b="9839"/>
          <a:stretch/>
        </p:blipFill>
        <p:spPr bwMode="auto">
          <a:xfrm>
            <a:off x="8128000" y="4389120"/>
            <a:ext cx="326135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ontent.slideserve.com/5606775/s22s13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2" y="1874520"/>
            <a:ext cx="20478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ontent.slideserve.com/5606775/s22s13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2603" y="1874520"/>
            <a:ext cx="219456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content.slideserve.com/5606775/s22s133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89" y="1874520"/>
            <a:ext cx="220166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Premium Vector | Magnified ischemic stroke conce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4498340"/>
            <a:ext cx="1829437" cy="15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 descr="Hemorrhagic Stroke Stock Illustrations – 155 Hemorrhagic Stroke Stock  Illustrations, Vectors &amp; Clipart - Dreamstim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6"/>
          <a:stretch/>
        </p:blipFill>
        <p:spPr bwMode="auto">
          <a:xfrm>
            <a:off x="4817110" y="4498340"/>
            <a:ext cx="2150053" cy="15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4160" y="850414"/>
            <a:ext cx="930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Hypertensive emergency &amp; brain damage</a:t>
            </a:r>
          </a:p>
        </p:txBody>
      </p:sp>
    </p:spTree>
    <p:extLst>
      <p:ext uri="{BB962C8B-B14F-4D97-AF65-F5344CB8AC3E}">
        <p14:creationId xmlns:p14="http://schemas.microsoft.com/office/powerpoint/2010/main" val="704760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54" y="690880"/>
            <a:ext cx="10272650" cy="54660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96110" y="3123710"/>
            <a:ext cx="8866910" cy="9144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5382952" y="4412210"/>
            <a:ext cx="4405745" cy="914400"/>
          </a:xfrm>
          <a:prstGeom prst="round2Diag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76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Stroke: What You Need to Know • MyHe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99" y="1347966"/>
            <a:ext cx="8858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30986" y="4637316"/>
            <a:ext cx="6918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0" i="0" dirty="0">
                <a:solidFill>
                  <a:srgbClr val="2A2A2A"/>
                </a:solidFill>
                <a:effectLst/>
                <a:latin typeface="Merriweather"/>
              </a:rPr>
              <a:t>For stable patients 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Merriweather"/>
              </a:rPr>
              <a:t>who remain hypertensive (≥140/90 mmHg) &gt;3 days after an acute </a:t>
            </a:r>
            <a:r>
              <a:rPr lang="en-US" sz="2400" b="1" i="0" dirty="0" err="1">
                <a:solidFill>
                  <a:srgbClr val="C00000"/>
                </a:solidFill>
                <a:effectLst/>
                <a:latin typeface="Merriweather"/>
              </a:rPr>
              <a:t>ischaemic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Merriweather"/>
              </a:rPr>
              <a:t> stroke</a:t>
            </a:r>
            <a:r>
              <a:rPr lang="en-US" b="0" i="0" dirty="0">
                <a:solidFill>
                  <a:srgbClr val="2A2A2A"/>
                </a:solidFill>
                <a:effectLst/>
                <a:latin typeface="Merriweather"/>
              </a:rPr>
              <a:t>, initiation or reintroduction of BP-lowering medication should be considered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0986" y="640080"/>
            <a:ext cx="6043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Permissive hypertension</a:t>
            </a:r>
          </a:p>
        </p:txBody>
      </p:sp>
    </p:spTree>
    <p:extLst>
      <p:ext uri="{BB962C8B-B14F-4D97-AF65-F5344CB8AC3E}">
        <p14:creationId xmlns:p14="http://schemas.microsoft.com/office/powerpoint/2010/main" val="245521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armacotherapy in Hypertensive&#10;emergency&#10;1. Affected target organ on&#10;presentation&#10;2. Pharmacokinetics (PK)&#10;3. Pharmacody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2291556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2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614292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1228584" y="-1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842876" y="-2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2457168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244333"/>
              <a:ext cx="1533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HTN inducers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11342074" y="0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3822B7-036E-40C5-AA29-A00BBF42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08" y="371456"/>
            <a:ext cx="7342153" cy="587918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A0DB189-8912-4F1C-A347-1F0717E95A95}"/>
              </a:ext>
            </a:extLst>
          </p:cNvPr>
          <p:cNvSpPr/>
          <p:nvPr/>
        </p:nvSpPr>
        <p:spPr>
          <a:xfrm rot="5400000">
            <a:off x="7350016" y="506704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BD2B2-08AB-4862-A5F2-63CBDE2701EB}"/>
              </a:ext>
            </a:extLst>
          </p:cNvPr>
          <p:cNvSpPr txBox="1"/>
          <p:nvPr/>
        </p:nvSpPr>
        <p:spPr>
          <a:xfrm>
            <a:off x="6527260" y="4328650"/>
            <a:ext cx="1877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SSRIs: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882D6515-9EC9-4538-A6F1-6CF588ECD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4612" y="42429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Esmolol vial | ALi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624" name="Picture 8" descr="Esmolol Hydrochloride Injection - Med-Plus Physician 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08" y="3520440"/>
            <a:ext cx="1799591" cy="26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6" name="Picture 10" descr="West Ward Pharmaceutic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6" y="3804283"/>
            <a:ext cx="1446215" cy="24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West Ward Pharmaceutica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630" name="Picture 14" descr="West Ward Pharmaceutic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08" y="729297"/>
            <a:ext cx="1697352" cy="249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32" name="Picture 16" descr="Pharmaceutical Products | Exela Pharma Scienc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26" y="2225040"/>
            <a:ext cx="12674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34" name="Picture 18" descr="NITROGLYCERINE INJECTION &lt;BR&gt; 50MG/10ML , 25X10ML &lt;BR&gt; NDC # 00517-4810-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8" y="729297"/>
            <a:ext cx="1245631" cy="24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37995" t="86441" r="33799" b="308"/>
          <a:stretch/>
        </p:blipFill>
        <p:spPr>
          <a:xfrm>
            <a:off x="9613423" y="1529396"/>
            <a:ext cx="1903811" cy="833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37836" t="26689" r="37154" b="64114"/>
          <a:stretch/>
        </p:blipFill>
        <p:spPr>
          <a:xfrm>
            <a:off x="9815199" y="4815840"/>
            <a:ext cx="1797681" cy="92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2807" y="43180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9900"/>
                </a:solidFill>
              </a:rPr>
              <a:t>Based on EOD</a:t>
            </a:r>
          </a:p>
        </p:txBody>
      </p:sp>
    </p:spTree>
    <p:extLst>
      <p:ext uri="{BB962C8B-B14F-4D97-AF65-F5344CB8AC3E}">
        <p14:creationId xmlns:p14="http://schemas.microsoft.com/office/powerpoint/2010/main" val="3294554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3606800" y="905932"/>
          <a:ext cx="8128000" cy="382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8" descr="NITROGLYCERINE INJECTION &lt;BR&gt; 50MG/10ML , 25X10ML &lt;BR&gt; NDC # 00517-4810-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6" y="1471507"/>
            <a:ext cx="1245631" cy="24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7497" y="5110481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37800" t="21800" r="33897" b="57192"/>
          <a:stretch/>
        </p:blipFill>
        <p:spPr>
          <a:xfrm>
            <a:off x="1107439" y="4246880"/>
            <a:ext cx="397256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Pharmaceutical Products | Exela Pharma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00" y="662494"/>
            <a:ext cx="2194561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levidipine&#10;Indications&#10;❏ Acute&#10;ischemic&#10;stroke&#10;❏ Hemorrhagic&#10;stroke&#10;Special&#10;Considerations&#10;❏ Formulated in oil-in-&#10;water&#10;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21230" r="64545" b="49652"/>
          <a:stretch/>
        </p:blipFill>
        <p:spPr bwMode="auto">
          <a:xfrm>
            <a:off x="5821520" y="1842101"/>
            <a:ext cx="4429760" cy="15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520" y="3658077"/>
            <a:ext cx="4734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Acute coronary event (potential for inducing coronary steal)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7995" t="42648" r="33702" b="43131"/>
          <a:stretch/>
        </p:blipFill>
        <p:spPr>
          <a:xfrm>
            <a:off x="1320799" y="4622800"/>
            <a:ext cx="3556001" cy="12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5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levidipine&#10;Indications&#10;❏ Acute&#10;ischemic&#10;stroke&#10;❏ Hemorrhagic&#10;stroke&#10;Special&#10;Considerations&#10;❏ Formulated in oil-in-&#10;water&#10;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21230" r="64545" b="49652"/>
          <a:stretch/>
        </p:blipFill>
        <p:spPr bwMode="auto">
          <a:xfrm>
            <a:off x="5821520" y="1842101"/>
            <a:ext cx="4429760" cy="15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520" y="3658077"/>
            <a:ext cx="4734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7030A0"/>
                </a:solidFill>
              </a:rPr>
              <a:t>acute LV failure with pulmonary edema</a:t>
            </a:r>
          </a:p>
        </p:txBody>
      </p:sp>
      <p:pic>
        <p:nvPicPr>
          <p:cNvPr id="7" name="Picture 10" descr="West Ward Pharmaceutic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4" y="1037266"/>
            <a:ext cx="2289495" cy="34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4264" y="4704533"/>
            <a:ext cx="4219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Source Sans Pro"/>
              </a:rPr>
              <a:t>0.25–0.5 mg/kg </a:t>
            </a:r>
            <a:r>
              <a:rPr lang="en-US" sz="2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ource Sans Pro"/>
              </a:rPr>
              <a:t>i.v.</a:t>
            </a:r>
            <a:r>
              <a:rPr lang="en-US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Source Sans Pro"/>
              </a:rPr>
              <a:t> bolus; 2–4 mg/min infusion until goal BP is reached</a:t>
            </a:r>
            <a:r>
              <a:rPr lang="en-US" sz="2400" b="0" i="0" dirty="0">
                <a:solidFill>
                  <a:srgbClr val="2A2A2A"/>
                </a:solidFill>
                <a:effectLst/>
                <a:latin typeface="Source Sans Pro"/>
              </a:rPr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1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0" y="595759"/>
            <a:ext cx="102717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i="0" dirty="0">
                <a:solidFill>
                  <a:srgbClr val="00B050"/>
                </a:solidFill>
                <a:effectLst/>
                <a:latin typeface="Source Sans Pro"/>
              </a:rPr>
              <a:t>Prognosis and follow-up</a:t>
            </a:r>
          </a:p>
          <a:p>
            <a:pPr fontAlgn="base"/>
            <a:r>
              <a:rPr lang="en-US" b="0" i="0" dirty="0">
                <a:solidFill>
                  <a:srgbClr val="2A2A2A"/>
                </a:solidFill>
                <a:effectLst/>
                <a:latin typeface="Merriweather"/>
              </a:rPr>
              <a:t>The survival of patients with hypertension emergencies has improved dramatically over past decades, but these patients remain at high risk and 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Merriweather"/>
              </a:rPr>
              <a:t>should be screened for secondary hypertension.</a:t>
            </a:r>
          </a:p>
          <a:p>
            <a:pPr fontAlgn="base"/>
            <a:r>
              <a:rPr lang="en-US" sz="2800" b="1" i="0" dirty="0">
                <a:solidFill>
                  <a:srgbClr val="FFC000"/>
                </a:solidFill>
                <a:effectLst/>
                <a:latin typeface="Merriweather"/>
              </a:rPr>
              <a:t>frequent, at least monthly, visits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206" t="6405" r="870" b="22975"/>
          <a:stretch/>
        </p:blipFill>
        <p:spPr>
          <a:xfrm>
            <a:off x="2235200" y="2357119"/>
            <a:ext cx="8422639" cy="3558401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731520" y="5100320"/>
            <a:ext cx="1503680" cy="4846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8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Renal Artery Angioplasty and Stenting | Varicose veins | Vascular surgeon |  Stroke | DVT | Leg gangrene | Can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63" y="1941168"/>
            <a:ext cx="1796477" cy="23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Diabetic Nephropathy, Kidney Disease Stock Vector - Illustration of  disease, mellitus: 618158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25595" r="13138" b="16370"/>
          <a:stretch/>
        </p:blipFill>
        <p:spPr bwMode="auto">
          <a:xfrm>
            <a:off x="1142537" y="4257042"/>
            <a:ext cx="1793704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Adrenal Gland - Hormones Austr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Coarctation of the Aorta: Symptoms, Treatments &amp; Tes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60" y="1795251"/>
            <a:ext cx="1818640" cy="16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hy have I started snoring? What causes snoring and how to stop it | Metro  Ne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160" y="3894089"/>
            <a:ext cx="1818640" cy="221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8376" y="601311"/>
            <a:ext cx="10348423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Renal +    Adrenal + 2</a:t>
            </a:r>
          </a:p>
        </p:txBody>
      </p:sp>
      <p:sp>
        <p:nvSpPr>
          <p:cNvPr id="4" name="AutoShape 10" descr="Adrenal Gland - Hormones Austral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7" r="17817" b="1059"/>
          <a:stretch/>
        </p:blipFill>
        <p:spPr>
          <a:xfrm>
            <a:off x="3865879" y="2302947"/>
            <a:ext cx="4612640" cy="2976880"/>
          </a:xfrm>
          <a:prstGeom prst="rect">
            <a:avLst/>
          </a:prstGeom>
        </p:spPr>
      </p:pic>
      <p:pic>
        <p:nvPicPr>
          <p:cNvPr id="72716" name="Picture 12" descr="Hyperaldosteronism - wikido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61" y="5113087"/>
            <a:ext cx="1885952" cy="94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4151421" y="4146138"/>
            <a:ext cx="484632" cy="8949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0" descr="Cushing Syndrome: Causes, Symptoms And Treatment | Netmed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t="3046" r="22710" b="88757"/>
          <a:stretch/>
        </p:blipFill>
        <p:spPr bwMode="auto">
          <a:xfrm>
            <a:off x="4040907" y="1795251"/>
            <a:ext cx="201168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Up Arrow 12"/>
          <p:cNvSpPr/>
          <p:nvPr/>
        </p:nvSpPr>
        <p:spPr>
          <a:xfrm>
            <a:off x="4958020" y="2239775"/>
            <a:ext cx="484632" cy="5585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10212" y="2352942"/>
            <a:ext cx="849161" cy="8906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59"/>
          <a:stretch/>
        </p:blipFill>
        <p:spPr>
          <a:xfrm>
            <a:off x="6939180" y="1878283"/>
            <a:ext cx="2453112" cy="272568"/>
          </a:xfrm>
          <a:prstGeom prst="rect">
            <a:avLst/>
          </a:prstGeom>
        </p:spPr>
      </p:pic>
      <p:sp>
        <p:nvSpPr>
          <p:cNvPr id="15" name="Up Arrow 14"/>
          <p:cNvSpPr/>
          <p:nvPr/>
        </p:nvSpPr>
        <p:spPr>
          <a:xfrm>
            <a:off x="8085351" y="2150851"/>
            <a:ext cx="484632" cy="5517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ynopsis Meaning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0" y="680720"/>
            <a:ext cx="556768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2880" y="2722940"/>
            <a:ext cx="955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Use the terms of hypertensive emergency and urgency instead of HTN crisis.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Evaluation of acute TOD.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00B050"/>
                </a:solidFill>
              </a:rPr>
              <a:t>Hypertensive emergency: ICU admission, IV therapy, BP should be reduced within minutes to hours, </a:t>
            </a:r>
            <a:r>
              <a:rPr lang="en-US" sz="2000" b="1" dirty="0" err="1">
                <a:solidFill>
                  <a:srgbClr val="00B050"/>
                </a:solidFill>
              </a:rPr>
              <a:t>secondry</a:t>
            </a:r>
            <a:r>
              <a:rPr lang="en-US" sz="2000" b="1" dirty="0">
                <a:solidFill>
                  <a:srgbClr val="00B050"/>
                </a:solidFill>
              </a:rPr>
              <a:t> cause evaluation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Hypertensive urgency: No need to admission, BP should be reduced within 24 to 48 hours.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310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13168" t="8029" r="37438" b="10350"/>
          <a:stretch/>
        </p:blipFill>
        <p:spPr>
          <a:xfrm>
            <a:off x="1310641" y="731519"/>
            <a:ext cx="8493759" cy="5539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93760" y="1666240"/>
            <a:ext cx="1310640" cy="2336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65520" y="1971040"/>
            <a:ext cx="1818640" cy="2844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2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13933" t="17329" r="35573" b="19948"/>
          <a:stretch/>
        </p:blipFill>
        <p:spPr>
          <a:xfrm>
            <a:off x="1574800" y="751840"/>
            <a:ext cx="5862321" cy="5405120"/>
          </a:xfrm>
          <a:prstGeom prst="rect">
            <a:avLst/>
          </a:prstGeom>
        </p:spPr>
        <p:style>
          <a:lnRef idx="0">
            <a:schemeClr val="accent2"/>
          </a:lnRef>
          <a:fillRef idx="1001">
            <a:schemeClr val="dk1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l="28269" t="27720" r="39776" b="16719"/>
          <a:stretch/>
        </p:blipFill>
        <p:spPr>
          <a:xfrm>
            <a:off x="7437121" y="751840"/>
            <a:ext cx="3911600" cy="540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979" y="168388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0186" y="279221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0186" y="380821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993" y="50088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" name="Round Single Corner Rectangle 8"/>
          <p:cNvSpPr/>
          <p:nvPr/>
        </p:nvSpPr>
        <p:spPr>
          <a:xfrm>
            <a:off x="1636607" y="4958358"/>
            <a:ext cx="5428826" cy="839708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/>
                </a:solidFill>
              </a:rPr>
              <a:t>modifying or titrating oral therapy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7498927" y="5008880"/>
            <a:ext cx="3778673" cy="92456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modifying or titrating oral therapy</a:t>
            </a:r>
          </a:p>
        </p:txBody>
      </p:sp>
    </p:spTree>
    <p:extLst>
      <p:ext uri="{BB962C8B-B14F-4D97-AF65-F5344CB8AC3E}">
        <p14:creationId xmlns:p14="http://schemas.microsoft.com/office/powerpoint/2010/main" val="3653784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/>
          <a:srcRect l="8366" t="10580" r="33582" b="47625"/>
          <a:stretch/>
        </p:blipFill>
        <p:spPr>
          <a:xfrm>
            <a:off x="1300480" y="1930400"/>
            <a:ext cx="8849360" cy="4114800"/>
          </a:xfrm>
          <a:prstGeom prst="rect">
            <a:avLst/>
          </a:prstGeom>
        </p:spPr>
      </p:pic>
      <p:pic>
        <p:nvPicPr>
          <p:cNvPr id="126978" name="Picture 2" descr="PPT - TAKE HOME MESSAGE PowerPoint Presentation, free download - ID:49716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614680"/>
            <a:ext cx="7992745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61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9EE830-AFA3-4F6C-894E-370BE73750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7F6673-A115-46E8-9E97-11E977521BB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F2116-C2B1-4E2C-8AA5-415A7F4ED1CC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8C477-1AF6-4F05-9DAD-D5601400D839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2D65C-D40C-4626-B577-441DDF0D0B12}"/>
              </a:ext>
            </a:extLst>
          </p:cNvPr>
          <p:cNvGrpSpPr/>
          <p:nvPr/>
        </p:nvGrpSpPr>
        <p:grpSpPr>
          <a:xfrm>
            <a:off x="-614292" y="0"/>
            <a:ext cx="12192000" cy="6858000"/>
            <a:chOff x="1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D8140D-7D01-484D-BBCC-3B79AC7A4FFD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8B088F-95D3-47CE-86BE-1074943D99E7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89DD8-CEEB-445D-81AB-CCB59C6CC613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AFA8-EDB2-4CF7-B38F-EA3980E9FE4B}"/>
              </a:ext>
            </a:extLst>
          </p:cNvPr>
          <p:cNvGrpSpPr/>
          <p:nvPr/>
        </p:nvGrpSpPr>
        <p:grpSpPr>
          <a:xfrm>
            <a:off x="-1228584" y="-1"/>
            <a:ext cx="12192000" cy="6858000"/>
            <a:chOff x="1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0C95C6-1AF4-45A7-83AC-FF02A8CD75D3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145842D-01B9-4C33-BE5F-DD7E5A5BBD95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2B2EC-58DB-4CE8-8B89-5156771D7AAD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41B28C-1A9F-4E7F-B2C3-9302F6A3474E}"/>
              </a:ext>
            </a:extLst>
          </p:cNvPr>
          <p:cNvGrpSpPr/>
          <p:nvPr/>
        </p:nvGrpSpPr>
        <p:grpSpPr>
          <a:xfrm>
            <a:off x="-1842876" y="-2"/>
            <a:ext cx="12192000" cy="6858000"/>
            <a:chOff x="1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8DA6DC-0238-42EC-95E0-55423230B5E4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533BEF5-2D97-4062-ABB9-E84EE9AD02C3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26E22-9BE7-47AD-A090-F033663F4A26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68C99-EF57-4E50-B35B-FB97A3047E2F}"/>
              </a:ext>
            </a:extLst>
          </p:cNvPr>
          <p:cNvGrpSpPr/>
          <p:nvPr/>
        </p:nvGrpSpPr>
        <p:grpSpPr>
          <a:xfrm>
            <a:off x="-2457168" y="0"/>
            <a:ext cx="12192000" cy="6858000"/>
            <a:chOff x="1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1B817A-393C-4713-99BE-99FEB60B2E81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EC6A1E-89E5-4CBA-9A1D-C88B85811CD2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FDED1E-E05E-4370-B9D3-25552E579951}"/>
                </a:ext>
              </a:extLst>
            </p:cNvPr>
            <p:cNvSpPr txBox="1"/>
            <p:nvPr/>
          </p:nvSpPr>
          <p:spPr>
            <a:xfrm rot="16200000">
              <a:off x="11041627" y="3198167"/>
              <a:ext cx="1533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HTN stage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2D9D7-1B75-4EBE-9C36-1DE455BF24D0}"/>
              </a:ext>
            </a:extLst>
          </p:cNvPr>
          <p:cNvGrpSpPr/>
          <p:nvPr/>
        </p:nvGrpSpPr>
        <p:grpSpPr>
          <a:xfrm>
            <a:off x="-3071460" y="-4"/>
            <a:ext cx="12192000" cy="6858000"/>
            <a:chOff x="1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BC6CE2-EC5D-4BF2-85C1-A3726A8D7270}"/>
                </a:ext>
              </a:extLst>
            </p:cNvPr>
            <p:cNvSpPr/>
            <p:nvPr/>
          </p:nvSpPr>
          <p:spPr>
            <a:xfrm>
              <a:off x="1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15900" dist="38100" sx="101000" sy="101000" algn="ctr" rotWithShape="0">
                <a:schemeClr val="tx1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E974B1A-17DC-4623-9E4F-F3236431D0F8}"/>
                </a:ext>
              </a:extLst>
            </p:cNvPr>
            <p:cNvSpPr/>
            <p:nvPr/>
          </p:nvSpPr>
          <p:spPr>
            <a:xfrm>
              <a:off x="11180532" y="2529348"/>
              <a:ext cx="1011468" cy="1799304"/>
            </a:xfrm>
            <a:custGeom>
              <a:avLst/>
              <a:gdLst>
                <a:gd name="connsiteX0" fmla="*/ 899652 w 914400"/>
                <a:gd name="connsiteY0" fmla="*/ 0 h 1799304"/>
                <a:gd name="connsiteX1" fmla="*/ 914400 w 914400"/>
                <a:gd name="connsiteY1" fmla="*/ 1487 h 1799304"/>
                <a:gd name="connsiteX2" fmla="*/ 914400 w 914400"/>
                <a:gd name="connsiteY2" fmla="*/ 1797817 h 1799304"/>
                <a:gd name="connsiteX3" fmla="*/ 899652 w 914400"/>
                <a:gd name="connsiteY3" fmla="*/ 1799304 h 1799304"/>
                <a:gd name="connsiteX4" fmla="*/ 0 w 914400"/>
                <a:gd name="connsiteY4" fmla="*/ 899652 h 1799304"/>
                <a:gd name="connsiteX5" fmla="*/ 899652 w 914400"/>
                <a:gd name="connsiteY5" fmla="*/ 0 h 179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99304">
                  <a:moveTo>
                    <a:pt x="899652" y="0"/>
                  </a:moveTo>
                  <a:lnTo>
                    <a:pt x="914400" y="1487"/>
                  </a:lnTo>
                  <a:lnTo>
                    <a:pt x="914400" y="1797817"/>
                  </a:lnTo>
                  <a:lnTo>
                    <a:pt x="899652" y="1799304"/>
                  </a:lnTo>
                  <a:cubicBezTo>
                    <a:pt x="402788" y="1799304"/>
                    <a:pt x="0" y="1396516"/>
                    <a:pt x="0" y="899652"/>
                  </a:cubicBezTo>
                  <a:cubicBezTo>
                    <a:pt x="0" y="402788"/>
                    <a:pt x="402788" y="0"/>
                    <a:pt x="899652" y="0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28871B-AAAB-440A-8BA1-AD057FB36D0A}"/>
                </a:ext>
              </a:extLst>
            </p:cNvPr>
            <p:cNvSpPr txBox="1"/>
            <p:nvPr/>
          </p:nvSpPr>
          <p:spPr>
            <a:xfrm rot="16200000">
              <a:off x="11041627" y="3167389"/>
              <a:ext cx="1533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BP goal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56A3374-4DA5-4CC8-9194-043EDCE94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4" t="25454" r="24516" b="20405"/>
          <a:stretch/>
        </p:blipFill>
        <p:spPr>
          <a:xfrm>
            <a:off x="-136187" y="2217906"/>
            <a:ext cx="8245257" cy="31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86B89-C74A-F67F-AE3F-C9BFE169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2" y="1666875"/>
            <a:ext cx="57435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3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3">
                <a:lumMod val="20000"/>
                <a:lumOff val="80000"/>
              </a:schemeClr>
            </a:gs>
            <a:gs pos="30000">
              <a:schemeClr val="accent6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بی زحمت لایک کن - ویسگون">
            <a:extLst>
              <a:ext uri="{FF2B5EF4-FFF2-40B4-BE49-F238E27FC236}">
                <a16:creationId xmlns:a16="http://schemas.microsoft.com/office/drawing/2014/main" id="{AE0C558C-5413-44DC-A384-DBC22F902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962" y="723336"/>
            <a:ext cx="8013524" cy="54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79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B68EE2-480D-49A6-8E11-6FE04FEA5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983" y="593889"/>
            <a:ext cx="8625526" cy="5373278"/>
          </a:xfrm>
          <a:prstGeom prst="rect">
            <a:avLst/>
          </a:prstGeom>
        </p:spPr>
      </p:pic>
      <p:sp>
        <p:nvSpPr>
          <p:cNvPr id="5" name="Action Button: Go Forward or Next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C0C024F-4D50-4C8E-8BF2-E3E38A8BFAFE}"/>
              </a:ext>
            </a:extLst>
          </p:cNvPr>
          <p:cNvSpPr/>
          <p:nvPr/>
        </p:nvSpPr>
        <p:spPr>
          <a:xfrm>
            <a:off x="377072" y="669304"/>
            <a:ext cx="782425" cy="6127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89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DE5FC-D3A9-4089-A91D-849F77EFC6D6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30000">
                <a:schemeClr val="bg1">
                  <a:lumMod val="95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rmAutofit fontScale="850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Salt reduction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>
                <a:highlight>
                  <a:srgbClr val="00FF00"/>
                </a:highlight>
              </a:rPr>
              <a:t>Healthy diet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Healthy drinks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Moderation of alcohol consumption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Weight reduction :</a:t>
            </a:r>
            <a:r>
              <a:rPr lang="en-US" sz="2800" b="1" dirty="0">
                <a:highlight>
                  <a:srgbClr val="00FFFF"/>
                </a:highlight>
              </a:rPr>
              <a:t>waist-to-height ratio less than 0.5 is recommended for all population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Smoking cessation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Regular physical activity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Reduce stress and induce mindfulness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Reduce exposure to </a:t>
            </a:r>
            <a:r>
              <a:rPr lang="en-US" sz="2800" b="1" dirty="0">
                <a:highlight>
                  <a:srgbClr val="FFFF00"/>
                </a:highlight>
              </a:rPr>
              <a:t>air pollution and cold </a:t>
            </a:r>
            <a:r>
              <a:rPr lang="en-US" sz="2800" b="1" dirty="0"/>
              <a:t>temperature: Evidence from studies support a negative effect of air pollution on blood pressure in the long-term.</a:t>
            </a:r>
          </a:p>
          <a:p>
            <a:pPr marL="342900" indent="-342900">
              <a:buFont typeface="+mj-lt"/>
              <a:buAutoNum type="arabicPeriod"/>
            </a:pPr>
            <a:endParaRPr lang="en-US" sz="2800" b="1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CAB68B-F721-4AB1-8B41-64EFAA28D9B9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Non-pharmacological therapy: for all HTN stages</a:t>
            </a:r>
          </a:p>
        </p:txBody>
      </p:sp>
    </p:spTree>
    <p:extLst>
      <p:ext uri="{BB962C8B-B14F-4D97-AF65-F5344CB8AC3E}">
        <p14:creationId xmlns:p14="http://schemas.microsoft.com/office/powerpoint/2010/main" val="197208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7544</TotalTime>
  <Words>1594</Words>
  <Application>Microsoft Office PowerPoint</Application>
  <PresentationFormat>Widescreen</PresentationFormat>
  <Paragraphs>281</Paragraphs>
  <Slides>71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Calibri</vt:lpstr>
      <vt:lpstr>Calibri Light</vt:lpstr>
      <vt:lpstr>HelveticaNeue</vt:lpstr>
      <vt:lpstr>inherit</vt:lpstr>
      <vt:lpstr>Merriweather</vt:lpstr>
      <vt:lpstr>Source Sans Pro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Non-pharmacological therapy: for all HTN stages</vt:lpstr>
      <vt:lpstr>PowerPoint Presentation</vt:lpstr>
      <vt:lpstr>Pharmacological Treatment</vt:lpstr>
      <vt:lpstr>Response to drugs:</vt:lpstr>
      <vt:lpstr>Prediction of individual responses to drugs:</vt:lpstr>
      <vt:lpstr>PowerPoint Presentation</vt:lpstr>
      <vt:lpstr>Monotherapy indications:</vt:lpstr>
      <vt:lpstr>PowerPoint Presentation</vt:lpstr>
      <vt:lpstr>PowerPoint Presentation</vt:lpstr>
      <vt:lpstr>PowerPoint Presentation</vt:lpstr>
      <vt:lpstr>PowerPoint Presentation</vt:lpstr>
      <vt:lpstr>Thiazide-like versus thiazide-type   diuretics </vt:lpstr>
      <vt:lpstr>Thiazide therapy rules:</vt:lpstr>
      <vt:lpstr>PowerPoint Presentation</vt:lpstr>
      <vt:lpstr>PowerPoint Presentation</vt:lpstr>
      <vt:lpstr> Compelling indication for ACEI and ARBs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practical points: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goal in aortic dissection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Kamran Mohammadi</dc:creator>
  <cp:lastModifiedBy>Kamran Mohammadi</cp:lastModifiedBy>
  <cp:revision>49</cp:revision>
  <dcterms:created xsi:type="dcterms:W3CDTF">2021-11-03T15:31:13Z</dcterms:created>
  <dcterms:modified xsi:type="dcterms:W3CDTF">2023-02-23T05:40:56Z</dcterms:modified>
</cp:coreProperties>
</file>